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3" r:id="rId1"/>
  </p:sldMasterIdLst>
  <p:notesMasterIdLst>
    <p:notesMasterId r:id="rId41"/>
  </p:notesMasterIdLst>
  <p:handoutMasterIdLst>
    <p:handoutMasterId r:id="rId42"/>
  </p:handoutMasterIdLst>
  <p:sldIdLst>
    <p:sldId id="402" r:id="rId2"/>
    <p:sldId id="493" r:id="rId3"/>
    <p:sldId id="407" r:id="rId4"/>
    <p:sldId id="421" r:id="rId5"/>
    <p:sldId id="445" r:id="rId6"/>
    <p:sldId id="499" r:id="rId7"/>
    <p:sldId id="498" r:id="rId8"/>
    <p:sldId id="500" r:id="rId9"/>
    <p:sldId id="467" r:id="rId10"/>
    <p:sldId id="503" r:id="rId11"/>
    <p:sldId id="469" r:id="rId12"/>
    <p:sldId id="506" r:id="rId13"/>
    <p:sldId id="504" r:id="rId14"/>
    <p:sldId id="510" r:id="rId15"/>
    <p:sldId id="505" r:id="rId16"/>
    <p:sldId id="508" r:id="rId17"/>
    <p:sldId id="509" r:id="rId18"/>
    <p:sldId id="470" r:id="rId19"/>
    <p:sldId id="507" r:id="rId20"/>
    <p:sldId id="473" r:id="rId21"/>
    <p:sldId id="485" r:id="rId22"/>
    <p:sldId id="484" r:id="rId23"/>
    <p:sldId id="486" r:id="rId24"/>
    <p:sldId id="487" r:id="rId25"/>
    <p:sldId id="511" r:id="rId26"/>
    <p:sldId id="488" r:id="rId27"/>
    <p:sldId id="489" r:id="rId28"/>
    <p:sldId id="490" r:id="rId29"/>
    <p:sldId id="491" r:id="rId30"/>
    <p:sldId id="476" r:id="rId31"/>
    <p:sldId id="477" r:id="rId32"/>
    <p:sldId id="478" r:id="rId33"/>
    <p:sldId id="479" r:id="rId34"/>
    <p:sldId id="481" r:id="rId35"/>
    <p:sldId id="482" r:id="rId36"/>
    <p:sldId id="501" r:id="rId37"/>
    <p:sldId id="483" r:id="rId38"/>
    <p:sldId id="492" r:id="rId39"/>
    <p:sldId id="502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E0B4"/>
    <a:srgbClr val="C9C9C9"/>
    <a:srgbClr val="B4C7E7"/>
    <a:srgbClr val="5B9BD5"/>
    <a:srgbClr val="95BEE4"/>
    <a:srgbClr val="FF85FF"/>
    <a:srgbClr val="E9EBF5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92" autoAdjust="0"/>
    <p:restoredTop sz="87182" autoAdjust="0"/>
  </p:normalViewPr>
  <p:slideViewPr>
    <p:cSldViewPr snapToGrid="0" snapToObjects="1" showGuides="1">
      <p:cViewPr varScale="1">
        <p:scale>
          <a:sx n="142" d="100"/>
          <a:sy n="142" d="100"/>
        </p:scale>
        <p:origin x="1380" y="12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notesViewPr>
    <p:cSldViewPr snapToGrid="0" snapToObjects="1">
      <p:cViewPr varScale="1">
        <p:scale>
          <a:sx n="95" d="100"/>
          <a:sy n="95" d="100"/>
        </p:scale>
        <p:origin x="372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EA7A17-B0E1-7340-BA27-DD2AB9B55580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1D09FA-C55A-F94E-9171-27FD37017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194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Helvetica Neue Regular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Helvetica Neue Regular" charset="0"/>
              </a:defRPr>
            </a:lvl1pPr>
          </a:lstStyle>
          <a:p>
            <a:fld id="{E79F04AE-50C4-9448-A90C-6014DA8721B5}" type="datetimeFigureOut">
              <a:rPr lang="en-US" smtClean="0"/>
              <a:pPr/>
              <a:t>11/8/2018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Helvetica Neue Regular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Helvetica Neue Regular" charset="0"/>
              </a:defRPr>
            </a:lvl1pPr>
          </a:lstStyle>
          <a:p>
            <a:fld id="{2032B9E8-698A-8948-9227-39339D2457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862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Helvetica Neue Regular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Helvetica Neue Regular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Helvetica Neue Regular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Helvetica Neue Regular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Helvetica Neue Regular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fld id="{ADF44967-F446-4747-AA31-0D9CB4630A3C}" type="slidenum">
              <a:rPr lang="en-US" sz="1000">
                <a:solidFill>
                  <a:schemeClr val="tx1"/>
                </a:solidFill>
                <a:latin typeface="Times New Roman" charset="0"/>
              </a:rPr>
              <a:pPr/>
              <a:t>5</a:t>
            </a:fld>
            <a:endParaRPr lang="en-US" sz="1000">
              <a:solidFill>
                <a:schemeClr val="tx1"/>
              </a:solidFill>
              <a:latin typeface="Times New Roman" charset="0"/>
            </a:endParaRPr>
          </a:p>
        </p:txBody>
      </p:sp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4010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0832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fld id="{00DE8BB5-1742-514D-A4D2-CA28781F9C21}" type="slidenum">
              <a:rPr lang="en-US" sz="1000">
                <a:solidFill>
                  <a:schemeClr val="tx1"/>
                </a:solidFill>
                <a:latin typeface="Times New Roman" charset="0"/>
              </a:rPr>
              <a:pPr/>
              <a:t>20</a:t>
            </a:fld>
            <a:endParaRPr lang="en-US" sz="1000">
              <a:solidFill>
                <a:schemeClr val="tx1"/>
              </a:solidFill>
              <a:latin typeface="Times New Roman" charset="0"/>
            </a:endParaRPr>
          </a:p>
        </p:txBody>
      </p:sp>
      <p:sp>
        <p:nvSpPr>
          <p:cNvPr id="43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r>
              <a:rPr lang="en-US" dirty="0">
                <a:ea typeface="ＭＳ Ｐゴシック" charset="0"/>
                <a:cs typeface="ＭＳ Ｐゴシック" charset="0"/>
              </a:rPr>
              <a:t>????</a:t>
            </a:r>
            <a:r>
              <a:rPr lang="zh-CN" altLang="en-US" dirty="0">
                <a:ea typeface="ＭＳ Ｐゴシック" charset="0"/>
                <a:cs typeface="ＭＳ Ｐゴシック" charset="0"/>
              </a:rPr>
              <a:t> </a:t>
            </a:r>
            <a:r>
              <a:rPr lang="en-US" altLang="zh-CN" dirty="0">
                <a:ea typeface="ＭＳ Ｐゴシック" charset="0"/>
                <a:cs typeface="ＭＳ Ｐゴシック" charset="0"/>
              </a:rPr>
              <a:t>Not</a:t>
            </a:r>
            <a:r>
              <a:rPr lang="zh-CN" altLang="en-US" dirty="0">
                <a:ea typeface="ＭＳ Ｐゴシック" charset="0"/>
                <a:cs typeface="ＭＳ Ｐゴシック" charset="0"/>
              </a:rPr>
              <a:t> </a:t>
            </a:r>
            <a:r>
              <a:rPr lang="en-US" altLang="zh-CN" dirty="0">
                <a:ea typeface="ＭＳ Ｐゴシック" charset="0"/>
                <a:cs typeface="ＭＳ Ｐゴシック" charset="0"/>
              </a:rPr>
              <a:t>correct?</a:t>
            </a:r>
            <a:endParaRPr lang="en-US" dirty="0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394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fld id="{B190E4EF-64A8-A047-9C5F-F579EC03B84B}" type="slidenum">
              <a:rPr lang="en-US" sz="1000">
                <a:solidFill>
                  <a:schemeClr val="tx1"/>
                </a:solidFill>
                <a:latin typeface="Times New Roman" charset="0"/>
              </a:rPr>
              <a:pPr/>
              <a:t>21</a:t>
            </a:fld>
            <a:endParaRPr lang="en-US" sz="1000">
              <a:solidFill>
                <a:schemeClr val="tx1"/>
              </a:solidFill>
              <a:latin typeface="Times New Roman" charset="0"/>
            </a:endParaRPr>
          </a:p>
        </p:txBody>
      </p:sp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16758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fld id="{A486F47B-4540-1647-B110-F280B6A3FDEE}" type="slidenum">
              <a:rPr lang="en-US" sz="1000">
                <a:solidFill>
                  <a:schemeClr val="tx1"/>
                </a:solidFill>
                <a:latin typeface="Times New Roman" charset="0"/>
              </a:rPr>
              <a:pPr/>
              <a:t>22</a:t>
            </a:fld>
            <a:endParaRPr lang="en-US" sz="1000">
              <a:solidFill>
                <a:schemeClr val="tx1"/>
              </a:solidFill>
              <a:latin typeface="Times New Roman" charset="0"/>
            </a:endParaRPr>
          </a:p>
        </p:txBody>
      </p:sp>
      <p:sp>
        <p:nvSpPr>
          <p:cNvPr id="75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0035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fld id="{02B1780E-1B43-B742-845A-BB49130C3002}" type="slidenum">
              <a:rPr lang="en-US" sz="1000">
                <a:solidFill>
                  <a:schemeClr val="tx1"/>
                </a:solidFill>
                <a:latin typeface="Times New Roman" charset="0"/>
              </a:rPr>
              <a:pPr/>
              <a:t>23</a:t>
            </a:fld>
            <a:endParaRPr lang="en-US" sz="1000">
              <a:solidFill>
                <a:schemeClr val="tx1"/>
              </a:solidFill>
              <a:latin typeface="Times New Roman" charset="0"/>
            </a:endParaRPr>
          </a:p>
        </p:txBody>
      </p:sp>
      <p:sp>
        <p:nvSpPr>
          <p:cNvPr id="81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2123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fld id="{CEA24207-8797-7A44-947E-25ADFE7A5567}" type="slidenum">
              <a:rPr lang="en-US" sz="1000">
                <a:solidFill>
                  <a:schemeClr val="tx1"/>
                </a:solidFill>
                <a:latin typeface="Times New Roman" charset="0"/>
              </a:rPr>
              <a:pPr/>
              <a:t>24</a:t>
            </a:fld>
            <a:endParaRPr lang="en-US" sz="1000">
              <a:solidFill>
                <a:schemeClr val="tx1"/>
              </a:solidFill>
              <a:latin typeface="Times New Roman" charset="0"/>
            </a:endParaRPr>
          </a:p>
        </p:txBody>
      </p:sp>
      <p:sp>
        <p:nvSpPr>
          <p:cNvPr id="83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2596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fld id="{02B1780E-1B43-B742-845A-BB49130C3002}" type="slidenum">
              <a:rPr lang="en-US" sz="1000">
                <a:solidFill>
                  <a:schemeClr val="tx1"/>
                </a:solidFill>
                <a:latin typeface="Times New Roman" charset="0"/>
              </a:rPr>
              <a:pPr/>
              <a:t>25</a:t>
            </a:fld>
            <a:endParaRPr lang="en-US" sz="1000">
              <a:solidFill>
                <a:schemeClr val="tx1"/>
              </a:solidFill>
              <a:latin typeface="Times New Roman" charset="0"/>
            </a:endParaRPr>
          </a:p>
        </p:txBody>
      </p:sp>
      <p:sp>
        <p:nvSpPr>
          <p:cNvPr id="81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0022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fld id="{F69F32F8-EABB-B941-BA44-85CA451187B8}" type="slidenum">
              <a:rPr lang="en-US" sz="1000">
                <a:solidFill>
                  <a:schemeClr val="tx1"/>
                </a:solidFill>
                <a:latin typeface="Times New Roman" charset="0"/>
              </a:rPr>
              <a:pPr/>
              <a:t>26</a:t>
            </a:fld>
            <a:endParaRPr lang="en-US" sz="1000">
              <a:solidFill>
                <a:schemeClr val="tx1"/>
              </a:solidFill>
              <a:latin typeface="Times New Roman" charset="0"/>
            </a:endParaRPr>
          </a:p>
        </p:txBody>
      </p:sp>
      <p:sp>
        <p:nvSpPr>
          <p:cNvPr id="860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0695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fld id="{E5E1C9C1-B77B-AE49-8C7E-91FE79D825BC}" type="slidenum">
              <a:rPr lang="en-US" sz="1000">
                <a:solidFill>
                  <a:schemeClr val="tx1"/>
                </a:solidFill>
                <a:latin typeface="Times New Roman" charset="0"/>
              </a:rPr>
              <a:pPr/>
              <a:t>27</a:t>
            </a:fld>
            <a:endParaRPr lang="en-US" sz="1000">
              <a:solidFill>
                <a:schemeClr val="tx1"/>
              </a:solidFill>
              <a:latin typeface="Times New Roman" charset="0"/>
            </a:endParaRPr>
          </a:p>
        </p:txBody>
      </p:sp>
      <p:sp>
        <p:nvSpPr>
          <p:cNvPr id="88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4527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fld id="{522329B9-6B28-FA4C-A4B1-F7224BC2841B}" type="slidenum">
              <a:rPr lang="en-US" sz="1000">
                <a:solidFill>
                  <a:schemeClr val="tx1"/>
                </a:solidFill>
                <a:latin typeface="Times New Roman" charset="0"/>
              </a:rPr>
              <a:pPr/>
              <a:t>28</a:t>
            </a:fld>
            <a:endParaRPr lang="en-US" sz="1000">
              <a:solidFill>
                <a:schemeClr val="tx1"/>
              </a:solidFill>
              <a:latin typeface="Times New Roman" charset="0"/>
            </a:endParaRPr>
          </a:p>
        </p:txBody>
      </p:sp>
      <p:sp>
        <p:nvSpPr>
          <p:cNvPr id="90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2460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An older version of this slide mentioned that this is a </a:t>
            </a:r>
            <a:r>
              <a:rPr lang="en-US" sz="1200" dirty="0"/>
              <a:t>Normalized Representation, but students have absolutely no idea what database normalization is so I took this out (Josh).</a:t>
            </a:r>
            <a:endParaRPr lang="en-US" sz="105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8952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fld id="{D0E73060-462C-124E-A75D-9E89284EF734}" type="slidenum">
              <a:rPr lang="en-US" sz="1000">
                <a:solidFill>
                  <a:schemeClr val="tx1"/>
                </a:solidFill>
                <a:latin typeface="Times New Roman" charset="0"/>
              </a:rPr>
              <a:pPr/>
              <a:t>29</a:t>
            </a:fld>
            <a:endParaRPr lang="en-US" sz="1000">
              <a:solidFill>
                <a:schemeClr val="tx1"/>
              </a:solidFill>
              <a:latin typeface="Times New Roman" charset="0"/>
            </a:endParaRPr>
          </a:p>
        </p:txBody>
      </p:sp>
      <p:sp>
        <p:nvSpPr>
          <p:cNvPr id="921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4705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 defTabSz="928688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fld id="{71B3A21D-7AAE-9D47-A70E-7C3DC844A517}" type="slidenum">
              <a:rPr lang="en-US" sz="1000">
                <a:solidFill>
                  <a:schemeClr val="tx1"/>
                </a:solidFill>
                <a:latin typeface="Times New Roman" charset="0"/>
              </a:rPr>
              <a:pPr/>
              <a:t>30</a:t>
            </a:fld>
            <a:endParaRPr lang="en-US" sz="1000">
              <a:solidFill>
                <a:schemeClr val="tx1"/>
              </a:solidFill>
              <a:latin typeface="Times New Roman" charset="0"/>
            </a:endParaRPr>
          </a:p>
        </p:txBody>
      </p:sp>
      <p:sp>
        <p:nvSpPr>
          <p:cNvPr id="73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2278" tIns="45329" rIns="92278" bIns="45329"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8994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5612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200">
                <a:solidFill>
                  <a:srgbClr val="CF0E30"/>
                </a:solidFill>
                <a:latin typeface="Book Antiqua" charset="0"/>
                <a:ea typeface="Osaka" charset="0"/>
                <a:cs typeface="Osaka" charset="0"/>
              </a:defRPr>
            </a:lvl1pPr>
            <a:lvl2pPr marL="37931725" indent="-37474525" eaLnBrk="0" hangingPunct="0">
              <a:defRPr sz="1200">
                <a:solidFill>
                  <a:srgbClr val="CF0E30"/>
                </a:solidFill>
                <a:latin typeface="Book Antiqua" charset="0"/>
                <a:ea typeface="Osaka" charset="0"/>
                <a:cs typeface="Osaka" charset="0"/>
              </a:defRPr>
            </a:lvl2pPr>
            <a:lvl3pPr eaLnBrk="0" hangingPunct="0">
              <a:defRPr sz="1200">
                <a:solidFill>
                  <a:srgbClr val="CF0E30"/>
                </a:solidFill>
                <a:latin typeface="Book Antiqua" charset="0"/>
                <a:ea typeface="Osaka" charset="0"/>
                <a:cs typeface="Osaka" charset="0"/>
              </a:defRPr>
            </a:lvl3pPr>
            <a:lvl4pPr eaLnBrk="0" hangingPunct="0">
              <a:defRPr sz="1200">
                <a:solidFill>
                  <a:srgbClr val="CF0E30"/>
                </a:solidFill>
                <a:latin typeface="Book Antiqua" charset="0"/>
                <a:ea typeface="Osaka" charset="0"/>
                <a:cs typeface="Osaka" charset="0"/>
              </a:defRPr>
            </a:lvl4pPr>
            <a:lvl5pPr eaLnBrk="0" hangingPunct="0">
              <a:defRPr sz="1200">
                <a:solidFill>
                  <a:srgbClr val="CF0E30"/>
                </a:solidFill>
                <a:latin typeface="Book Antiqua" charset="0"/>
                <a:ea typeface="Osaka" charset="0"/>
                <a:cs typeface="Osaka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CF0E30"/>
                </a:solidFill>
                <a:latin typeface="Book Antiqua" charset="0"/>
                <a:ea typeface="Osaka" charset="0"/>
                <a:cs typeface="Osaka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CF0E30"/>
                </a:solidFill>
                <a:latin typeface="Book Antiqua" charset="0"/>
                <a:ea typeface="Osaka" charset="0"/>
                <a:cs typeface="Osaka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CF0E30"/>
                </a:solidFill>
                <a:latin typeface="Book Antiqua" charset="0"/>
                <a:ea typeface="Osaka" charset="0"/>
                <a:cs typeface="Osaka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CF0E30"/>
                </a:solidFill>
                <a:latin typeface="Book Antiqua" charset="0"/>
                <a:ea typeface="Osaka" charset="0"/>
                <a:cs typeface="Osaka" charset="0"/>
              </a:defRPr>
            </a:lvl9pPr>
          </a:lstStyle>
          <a:p>
            <a:pPr eaLnBrk="1" hangingPunct="1"/>
            <a:fld id="{9044DF82-9445-8943-8DB4-9C08811B9217}" type="slidenum">
              <a:rPr lang="en-US"/>
              <a:pPr eaLnBrk="1" hangingPunct="1"/>
              <a:t>11</a:t>
            </a:fld>
            <a:endParaRPr lang="en-US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>
                <a:latin typeface="Book Antiqua" charset="0"/>
                <a:ea typeface="ＭＳ Ｐゴシック" charset="0"/>
                <a:cs typeface="ＭＳ Ｐゴシック" charset="0"/>
              </a:rPr>
              <a:t>Default of Union is to apply set semantics.</a:t>
            </a:r>
            <a:r>
              <a:rPr lang="en-US" baseline="0" dirty="0">
                <a:latin typeface="Book Antiqua" charset="0"/>
                <a:ea typeface="ＭＳ Ｐゴシック" charset="0"/>
                <a:cs typeface="ＭＳ Ｐゴシック" charset="0"/>
              </a:rPr>
              <a:t>  </a:t>
            </a:r>
          </a:p>
          <a:p>
            <a:pPr eaLnBrk="1" hangingPunct="1"/>
            <a:r>
              <a:rPr lang="en-US" baseline="0" dirty="0">
                <a:latin typeface="Book Antiqua" charset="0"/>
                <a:ea typeface="ＭＳ Ｐゴシック" charset="0"/>
                <a:cs typeface="ＭＳ Ｐゴシック" charset="0"/>
              </a:rPr>
              <a:t>Recall that Union All is required to keep duplicates. </a:t>
            </a:r>
          </a:p>
        </p:txBody>
      </p:sp>
    </p:spTree>
    <p:extLst>
      <p:ext uri="{BB962C8B-B14F-4D97-AF65-F5344CB8AC3E}">
        <p14:creationId xmlns:p14="http://schemas.microsoft.com/office/powerpoint/2010/main" val="20646853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7513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186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8713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0092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9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>
                <a:uFillTx/>
              </a:defRPr>
            </a:lvl1pPr>
            <a:lvl2pPr marL="457189" indent="0" algn="ctr">
              <a:buNone/>
              <a:defRPr sz="2000">
                <a:uFillTx/>
              </a:defRPr>
            </a:lvl2pPr>
            <a:lvl3pPr marL="914377" indent="0" algn="ctr">
              <a:buNone/>
              <a:defRPr sz="1800">
                <a:uFillTx/>
              </a:defRPr>
            </a:lvl3pPr>
            <a:lvl4pPr marL="1371566" indent="0" algn="ctr">
              <a:buNone/>
              <a:defRPr sz="1600">
                <a:uFillTx/>
              </a:defRPr>
            </a:lvl4pPr>
            <a:lvl5pPr marL="1828754" indent="0" algn="ctr">
              <a:buNone/>
              <a:defRPr sz="1600">
                <a:uFillTx/>
              </a:defRPr>
            </a:lvl5pPr>
            <a:lvl6pPr marL="2285943" indent="0" algn="ctr">
              <a:buNone/>
              <a:defRPr sz="1600">
                <a:uFillTx/>
              </a:defRPr>
            </a:lvl6pPr>
            <a:lvl7pPr marL="2743131" indent="0" algn="ctr">
              <a:buNone/>
              <a:defRPr sz="1600">
                <a:uFillTx/>
              </a:defRPr>
            </a:lvl7pPr>
            <a:lvl8pPr marL="3200320" indent="0" algn="ctr">
              <a:buNone/>
              <a:defRPr sz="1600">
                <a:uFillTx/>
              </a:defRPr>
            </a:lvl8pPr>
            <a:lvl9pPr marL="3657509" indent="0" algn="ctr">
              <a:buNone/>
              <a:defRPr sz="1600">
                <a:uFillTx/>
              </a:defRPr>
            </a:lvl9pPr>
          </a:lstStyle>
          <a:p>
            <a:r>
              <a:rPr lang="en-US">
                <a:uFillTx/>
              </a:rPr>
              <a:t>Click to edit Master subtitle style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uFillTx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uFillTx/>
              </a:defRPr>
            </a:lvl1pPr>
          </a:lstStyle>
          <a:p>
            <a:fld id="{CBEDB6FC-AD6B-D04B-9886-FBA5C0D2176A}" type="datetimeFigureOut">
              <a:rPr lang="en-US" smtClean="0"/>
              <a:pPr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uFillTx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uFillTx/>
              </a:defRPr>
            </a:lvl1pPr>
          </a:lstStyle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uFillTx/>
              </a:defRPr>
            </a:lvl1pPr>
            <a:lvl2pPr marL="457189" indent="0">
              <a:buNone/>
              <a:defRPr sz="2000" b="1">
                <a:uFillTx/>
              </a:defRPr>
            </a:lvl2pPr>
            <a:lvl3pPr marL="914377" indent="0">
              <a:buNone/>
              <a:defRPr sz="1800" b="1">
                <a:uFillTx/>
              </a:defRPr>
            </a:lvl3pPr>
            <a:lvl4pPr marL="1371566" indent="0">
              <a:buNone/>
              <a:defRPr sz="1600" b="1">
                <a:uFillTx/>
              </a:defRPr>
            </a:lvl4pPr>
            <a:lvl5pPr marL="1828754" indent="0">
              <a:buNone/>
              <a:defRPr sz="1600" b="1">
                <a:uFillTx/>
              </a:defRPr>
            </a:lvl5pPr>
            <a:lvl6pPr marL="2285943" indent="0">
              <a:buNone/>
              <a:defRPr sz="1600" b="1">
                <a:uFillTx/>
              </a:defRPr>
            </a:lvl6pPr>
            <a:lvl7pPr marL="2743131" indent="0">
              <a:buNone/>
              <a:defRPr sz="1600" b="1">
                <a:uFillTx/>
              </a:defRPr>
            </a:lvl7pPr>
            <a:lvl8pPr marL="3200320" indent="0">
              <a:buNone/>
              <a:defRPr sz="1600" b="1">
                <a:uFillTx/>
              </a:defRPr>
            </a:lvl8pPr>
            <a:lvl9pPr marL="3657509" indent="0">
              <a:buNone/>
              <a:defRPr sz="1600" b="1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uFillTx/>
              </a:defRPr>
            </a:lvl1pPr>
            <a:lvl2pPr marL="457189" indent="0">
              <a:buNone/>
              <a:defRPr sz="2000" b="1">
                <a:uFillTx/>
              </a:defRPr>
            </a:lvl2pPr>
            <a:lvl3pPr marL="914377" indent="0">
              <a:buNone/>
              <a:defRPr sz="1800" b="1">
                <a:uFillTx/>
              </a:defRPr>
            </a:lvl3pPr>
            <a:lvl4pPr marL="1371566" indent="0">
              <a:buNone/>
              <a:defRPr sz="1600" b="1">
                <a:uFillTx/>
              </a:defRPr>
            </a:lvl4pPr>
            <a:lvl5pPr marL="1828754" indent="0">
              <a:buNone/>
              <a:defRPr sz="1600" b="1">
                <a:uFillTx/>
              </a:defRPr>
            </a:lvl5pPr>
            <a:lvl6pPr marL="2285943" indent="0">
              <a:buNone/>
              <a:defRPr sz="1600" b="1">
                <a:uFillTx/>
              </a:defRPr>
            </a:lvl6pPr>
            <a:lvl7pPr marL="2743131" indent="0">
              <a:buNone/>
              <a:defRPr sz="1600" b="1">
                <a:uFillTx/>
              </a:defRPr>
            </a:lvl7pPr>
            <a:lvl8pPr marL="3200320" indent="0">
              <a:buNone/>
              <a:defRPr sz="1600" b="1">
                <a:uFillTx/>
              </a:defRPr>
            </a:lvl8pPr>
            <a:lvl9pPr marL="3657509" indent="0">
              <a:buNone/>
              <a:defRPr sz="1600" b="1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>
                <a:uFillTx/>
              </a:defRPr>
            </a:lvl1pPr>
            <a:lvl2pPr>
              <a:defRPr sz="2800">
                <a:uFillTx/>
              </a:defRPr>
            </a:lvl2pPr>
            <a:lvl3pPr>
              <a:defRPr sz="2400">
                <a:uFillTx/>
              </a:defRPr>
            </a:lvl3pPr>
            <a:lvl4pPr>
              <a:defRPr sz="2000">
                <a:uFillTx/>
              </a:defRPr>
            </a:lvl4pPr>
            <a:lvl5pPr>
              <a:defRPr sz="2000">
                <a:uFillTx/>
              </a:defRPr>
            </a:lvl5pPr>
            <a:lvl6pPr>
              <a:defRPr sz="2000">
                <a:uFillTx/>
              </a:defRPr>
            </a:lvl6pPr>
            <a:lvl7pPr>
              <a:defRPr sz="2000">
                <a:uFillTx/>
              </a:defRPr>
            </a:lvl7pPr>
            <a:lvl8pPr>
              <a:defRPr sz="2000">
                <a:uFillTx/>
              </a:defRPr>
            </a:lvl8pPr>
            <a:lvl9pPr>
              <a:defRPr sz="2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>
                <a:uFillTx/>
              </a:defRPr>
            </a:lvl1pPr>
            <a:lvl2pPr marL="457189" indent="0">
              <a:buNone/>
              <a:defRPr sz="1400">
                <a:uFillTx/>
              </a:defRPr>
            </a:lvl2pPr>
            <a:lvl3pPr marL="914377" indent="0">
              <a:buNone/>
              <a:defRPr sz="1200">
                <a:uFillTx/>
              </a:defRPr>
            </a:lvl3pPr>
            <a:lvl4pPr marL="1371566" indent="0">
              <a:buNone/>
              <a:defRPr sz="1000">
                <a:uFillTx/>
              </a:defRPr>
            </a:lvl4pPr>
            <a:lvl5pPr marL="1828754" indent="0">
              <a:buNone/>
              <a:defRPr sz="1000">
                <a:uFillTx/>
              </a:defRPr>
            </a:lvl5pPr>
            <a:lvl6pPr marL="2285943" indent="0">
              <a:buNone/>
              <a:defRPr sz="1000">
                <a:uFillTx/>
              </a:defRPr>
            </a:lvl6pPr>
            <a:lvl7pPr marL="2743131" indent="0">
              <a:buNone/>
              <a:defRPr sz="1000">
                <a:uFillTx/>
              </a:defRPr>
            </a:lvl7pPr>
            <a:lvl8pPr marL="3200320" indent="0">
              <a:buNone/>
              <a:defRPr sz="1000">
                <a:uFillTx/>
              </a:defRPr>
            </a:lvl8pPr>
            <a:lvl9pPr marL="3657509" indent="0">
              <a:buNone/>
              <a:defRPr sz="1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>
                <a:uFillTx/>
              </a:defRPr>
            </a:lvl1pPr>
            <a:lvl2pPr marL="457189" indent="0">
              <a:buNone/>
              <a:defRPr sz="2800">
                <a:uFillTx/>
              </a:defRPr>
            </a:lvl2pPr>
            <a:lvl3pPr marL="914377" indent="0">
              <a:buNone/>
              <a:defRPr sz="2400">
                <a:uFillTx/>
              </a:defRPr>
            </a:lvl3pPr>
            <a:lvl4pPr marL="1371566" indent="0">
              <a:buNone/>
              <a:defRPr sz="2000">
                <a:uFillTx/>
              </a:defRPr>
            </a:lvl4pPr>
            <a:lvl5pPr marL="1828754" indent="0">
              <a:buNone/>
              <a:defRPr sz="2000">
                <a:uFillTx/>
              </a:defRPr>
            </a:lvl5pPr>
            <a:lvl6pPr marL="2285943" indent="0">
              <a:buNone/>
              <a:defRPr sz="2000">
                <a:uFillTx/>
              </a:defRPr>
            </a:lvl6pPr>
            <a:lvl7pPr marL="2743131" indent="0">
              <a:buNone/>
              <a:defRPr sz="2000">
                <a:uFillTx/>
              </a:defRPr>
            </a:lvl7pPr>
            <a:lvl8pPr marL="3200320" indent="0">
              <a:buNone/>
              <a:defRPr sz="2000">
                <a:uFillTx/>
              </a:defRPr>
            </a:lvl8pPr>
            <a:lvl9pPr marL="3657509" indent="0">
              <a:buNone/>
              <a:defRPr sz="2000">
                <a:uFillTx/>
              </a:defRPr>
            </a:lvl9pPr>
          </a:lstStyle>
          <a:p>
            <a:r>
              <a:rPr lang="en-US">
                <a:uFillTx/>
              </a:rPr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>
                <a:uFillTx/>
              </a:defRPr>
            </a:lvl1pPr>
            <a:lvl2pPr marL="457189" indent="0">
              <a:buNone/>
              <a:defRPr sz="1400">
                <a:uFillTx/>
              </a:defRPr>
            </a:lvl2pPr>
            <a:lvl3pPr marL="914377" indent="0">
              <a:buNone/>
              <a:defRPr sz="1200">
                <a:uFillTx/>
              </a:defRPr>
            </a:lvl3pPr>
            <a:lvl4pPr marL="1371566" indent="0">
              <a:buNone/>
              <a:defRPr sz="1000">
                <a:uFillTx/>
              </a:defRPr>
            </a:lvl4pPr>
            <a:lvl5pPr marL="1828754" indent="0">
              <a:buNone/>
              <a:defRPr sz="1000">
                <a:uFillTx/>
              </a:defRPr>
            </a:lvl5pPr>
            <a:lvl6pPr marL="2285943" indent="0">
              <a:buNone/>
              <a:defRPr sz="1000">
                <a:uFillTx/>
              </a:defRPr>
            </a:lvl6pPr>
            <a:lvl7pPr marL="2743131" indent="0">
              <a:buNone/>
              <a:defRPr sz="1000">
                <a:uFillTx/>
              </a:defRPr>
            </a:lvl7pPr>
            <a:lvl8pPr marL="3200320" indent="0">
              <a:buNone/>
              <a:defRPr sz="1000">
                <a:uFillTx/>
              </a:defRPr>
            </a:lvl8pPr>
            <a:lvl9pPr marL="3657509" indent="0">
              <a:buNone/>
              <a:defRPr sz="1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" y="1915566"/>
            <a:ext cx="12191999" cy="1996034"/>
          </a:xfrm>
        </p:spPr>
        <p:txBody>
          <a:bodyPr/>
          <a:lstStyle>
            <a:lvl1pPr algn="ctr">
              <a:defRPr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914400" y="6248400"/>
            <a:ext cx="25400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fld id="{CBEDB6FC-AD6B-D04B-9886-FBA5C0D2176A}" type="datetimeFigureOut">
              <a:rPr lang="en-US" smtClean="0"/>
              <a:pPr/>
              <a:t>11/8/2018</a:t>
            </a:fld>
            <a:endParaRPr lang="en-US" dirty="0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 b="0" i="0"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tx1"/>
              </a:buClr>
              <a:buSzPct val="100000"/>
              <a:buFont typeface="Wingdings" charset="2"/>
              <a:buChar char="Ø"/>
              <a:defRPr>
                <a:uFillTx/>
              </a:defRPr>
            </a:lvl1pPr>
            <a:lvl2pPr marL="914400" indent="-457200">
              <a:defRPr>
                <a:uFillTx/>
              </a:defRPr>
            </a:lvl2pPr>
            <a:lvl3pPr marL="1373188" indent="-311150">
              <a:defRPr>
                <a:uFillTx/>
              </a:defRPr>
            </a:lvl3pPr>
            <a:lvl4pPr marL="1830388" indent="-236538">
              <a:defRPr>
                <a:uFillTx/>
              </a:defRPr>
            </a:lvl4pPr>
            <a:lvl5pPr marL="2287588" indent="-234950">
              <a:defRPr>
                <a:uFillTx/>
              </a:defRPr>
            </a:lvl5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" y="1915566"/>
            <a:ext cx="12191999" cy="1996034"/>
          </a:xfrm>
        </p:spPr>
        <p:txBody>
          <a:bodyPr/>
          <a:lstStyle>
            <a:lvl1pPr algn="ctr">
              <a:defRPr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914400" y="6248400"/>
            <a:ext cx="25400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fld id="{CBEDB6FC-AD6B-D04B-9886-FBA5C0D2176A}" type="datetimeFigureOut">
              <a:rPr lang="en-US" smtClean="0"/>
              <a:pPr/>
              <a:t>11/8/2018</a:t>
            </a:fld>
            <a:endParaRPr lang="en-US" dirty="0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 b="0" i="0"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0" y="0"/>
            <a:ext cx="9550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4400" y="1447800"/>
            <a:ext cx="50800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6197600" y="1447800"/>
            <a:ext cx="5080000" cy="5105400"/>
          </a:xfrm>
        </p:spPr>
        <p:txBody>
          <a:bodyPr/>
          <a:lstStyle/>
          <a:p>
            <a:pPr lvl="0"/>
            <a:r>
              <a:rPr lang="en-US" noProof="0"/>
              <a:t>Click icon to add clip art</a:t>
            </a:r>
            <a:endParaRPr lang="en-US" noProof="0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527B3C-CC12-9E42-A89A-C8F69554E80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149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450" y="541060"/>
            <a:ext cx="10801350" cy="1305579"/>
          </a:xfrm>
        </p:spPr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26025"/>
            <a:ext cx="10515600" cy="4150940"/>
          </a:xfrm>
        </p:spPr>
        <p:txBody>
          <a:bodyPr/>
          <a:lstStyle>
            <a:lvl1pPr marL="457200" indent="-442913">
              <a:buClr>
                <a:schemeClr val="tx1"/>
              </a:buClr>
              <a:buSzPct val="100000"/>
              <a:buFont typeface="Wingdings" charset="2"/>
              <a:buChar char="Ø"/>
              <a:defRPr>
                <a:uFillTx/>
              </a:defRPr>
            </a:lvl1pPr>
            <a:lvl2pPr marL="914400" indent="-457200">
              <a:defRPr>
                <a:uFillTx/>
              </a:defRPr>
            </a:lvl2pPr>
            <a:lvl3pPr marL="1373188" indent="-311150">
              <a:defRPr>
                <a:uFillTx/>
              </a:defRPr>
            </a:lvl3pPr>
            <a:lvl4pPr marL="1830388" indent="-236538">
              <a:defRPr>
                <a:uFillTx/>
              </a:defRPr>
            </a:lvl4pPr>
            <a:lvl5pPr marL="2287588" indent="-234950">
              <a:defRPr>
                <a:uFillTx/>
              </a:defRPr>
            </a:lvl5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pPr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Box 6"/>
          <p:cNvSpPr txBox="1">
            <a:spLocks/>
          </p:cNvSpPr>
          <p:nvPr/>
        </p:nvSpPr>
        <p:spPr>
          <a:xfrm>
            <a:off x="175999" y="171728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uFillTx/>
              </a:rPr>
              <a:t>Todo</a:t>
            </a:r>
            <a:r>
              <a:rPr lang="en-US" dirty="0">
                <a:uFillTx/>
              </a:rPr>
              <a:t> Slide</a:t>
            </a:r>
          </a:p>
        </p:txBody>
      </p:sp>
      <p:sp>
        <p:nvSpPr>
          <p:cNvPr id="8" name="TextBox 7"/>
          <p:cNvSpPr txBox="1">
            <a:spLocks/>
          </p:cNvSpPr>
          <p:nvPr/>
        </p:nvSpPr>
        <p:spPr>
          <a:xfrm rot="2080315">
            <a:off x="8030560" y="740354"/>
            <a:ext cx="5319706" cy="461665"/>
          </a:xfrm>
          <a:prstGeom prst="rect">
            <a:avLst/>
          </a:prstGeom>
          <a:pattFill prst="wdUpDiag">
            <a:fgClr>
              <a:schemeClr val="accent2">
                <a:lumMod val="50000"/>
              </a:schemeClr>
            </a:fgClr>
            <a:bgClr>
              <a:srgbClr val="FFC000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effectLst>
                  <a:glow rad="368300">
                    <a:srgbClr val="FFC000">
                      <a:alpha val="76000"/>
                    </a:srgbClr>
                  </a:glow>
                </a:effectLst>
                <a:uFillTx/>
              </a:rPr>
              <a:t>Under Construction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4287" indent="0">
              <a:buClr>
                <a:schemeClr val="tx1"/>
              </a:buClr>
              <a:buSzPct val="100000"/>
              <a:buFont typeface="Wingdings" charset="2"/>
              <a:buNone/>
              <a:defRPr>
                <a:uFillTx/>
              </a:defRPr>
            </a:lvl1pPr>
            <a:lvl2pPr marL="914400" indent="-457200">
              <a:defRPr>
                <a:uFillTx/>
              </a:defRPr>
            </a:lvl2pPr>
            <a:lvl3pPr marL="1373188" indent="-311150">
              <a:defRPr>
                <a:uFillTx/>
              </a:defRPr>
            </a:lvl3pPr>
            <a:lvl4pPr marL="1830388" indent="-236538">
              <a:defRPr>
                <a:uFillTx/>
              </a:defRPr>
            </a:lvl4pPr>
            <a:lvl5pPr marL="2287588" indent="-234950">
              <a:defRPr>
                <a:uFillTx/>
              </a:defRPr>
            </a:lvl5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pPr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4287" indent="0">
              <a:buClr>
                <a:schemeClr val="tx1"/>
              </a:buClr>
              <a:buSzPct val="100000"/>
              <a:buFont typeface="Wingdings" charset="2"/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1pPr>
            <a:lvl2pPr marL="457200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2pPr>
            <a:lvl3pPr marL="1062038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3pPr>
            <a:lvl4pPr marL="1593850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4pPr>
            <a:lvl5pPr marL="2052638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5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pPr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bg1"/>
              </a:buClr>
              <a:buSzPct val="100000"/>
              <a:buFont typeface="Wingdings" charset="2"/>
              <a:buChar char="Ø"/>
              <a:defRPr>
                <a:solidFill>
                  <a:schemeClr val="bg1"/>
                </a:solidFill>
                <a:uFillTx/>
              </a:defRPr>
            </a:lvl1pPr>
            <a:lvl2pPr marL="914400" indent="-457200">
              <a:defRPr>
                <a:solidFill>
                  <a:schemeClr val="bg1"/>
                </a:solidFill>
                <a:uFillTx/>
              </a:defRPr>
            </a:lvl2pPr>
            <a:lvl3pPr marL="1373188" indent="-311150">
              <a:defRPr>
                <a:solidFill>
                  <a:schemeClr val="bg1"/>
                </a:solidFill>
                <a:uFillTx/>
              </a:defRPr>
            </a:lvl3pPr>
            <a:lvl4pPr marL="1830388" indent="-236538">
              <a:defRPr>
                <a:solidFill>
                  <a:schemeClr val="bg1"/>
                </a:solidFill>
                <a:uFillTx/>
              </a:defRPr>
            </a:lvl4pPr>
            <a:lvl5pPr marL="2287588" indent="-234950">
              <a:defRPr>
                <a:solidFill>
                  <a:schemeClr val="bg1"/>
                </a:solidFill>
                <a:uFillTx/>
              </a:defRPr>
            </a:lvl5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CBEDB6FC-AD6B-D04B-9886-FBA5C0D2176A}" type="datetimeFigureOut">
              <a:rPr lang="en-US" smtClean="0"/>
              <a:pPr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bg1"/>
              </a:buClr>
              <a:buSzPct val="100000"/>
              <a:buFont typeface="Wingdings" charset="2"/>
              <a:buChar char="Ø"/>
              <a:defRPr>
                <a:solidFill>
                  <a:schemeClr val="bg1"/>
                </a:solidFill>
                <a:uFillTx/>
              </a:defRPr>
            </a:lvl1pPr>
            <a:lvl2pPr marL="914400" indent="-457200">
              <a:defRPr>
                <a:solidFill>
                  <a:schemeClr val="bg1"/>
                </a:solidFill>
                <a:uFillTx/>
              </a:defRPr>
            </a:lvl2pPr>
            <a:lvl3pPr marL="1373188" indent="-311150">
              <a:defRPr>
                <a:solidFill>
                  <a:schemeClr val="bg1"/>
                </a:solidFill>
                <a:uFillTx/>
              </a:defRPr>
            </a:lvl3pPr>
            <a:lvl4pPr marL="1830388" indent="-236538">
              <a:defRPr>
                <a:solidFill>
                  <a:schemeClr val="bg1"/>
                </a:solidFill>
                <a:uFillTx/>
              </a:defRPr>
            </a:lvl4pPr>
            <a:lvl5pPr marL="2287588" indent="-234950">
              <a:defRPr>
                <a:solidFill>
                  <a:schemeClr val="bg1"/>
                </a:solidFill>
                <a:uFillTx/>
              </a:defRPr>
            </a:lvl5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CBEDB6FC-AD6B-D04B-9886-FBA5C0D2176A}" type="datetimeFigureOut">
              <a:rPr lang="en-US" smtClean="0"/>
              <a:pPr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uFillTx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uFillTx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CBEDB6FC-AD6B-D04B-9886-FBA5C0D2176A}" type="datetimeFigureOut">
              <a:rPr lang="en-US" smtClean="0"/>
              <a:pPr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2450" y="320675"/>
            <a:ext cx="108013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uFillTx/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CBEDB6FC-AD6B-D04B-9886-FBA5C0D2176A}" type="datetimeFigureOut">
              <a:rPr lang="en-US" smtClean="0"/>
              <a:pPr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uFillTx/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uFillTx/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481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700" r:id="rId17"/>
    <p:sldLayoutId id="2147483701" r:id="rId18"/>
    <p:sldLayoutId id="2147483702" r:id="rId19"/>
    <p:sldLayoutId id="2147483703" r:id="rId20"/>
    <p:sldLayoutId id="2147483704" r:id="rId2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uFillTx/>
          <a:latin typeface="+mj-lt"/>
          <a:ea typeface="Helvetica Neue" charset="0"/>
          <a:cs typeface="Helvetica Neue" charset="0"/>
        </a:defRPr>
      </a:lvl1pPr>
    </p:titleStyle>
    <p:bodyStyle>
      <a:lvl1pPr marL="0" indent="0" algn="l" defTabSz="914377" rtl="0" eaLnBrk="1" latinLnBrk="0" hangingPunct="1">
        <a:lnSpc>
          <a:spcPct val="90000"/>
        </a:lnSpc>
        <a:spcBef>
          <a:spcPts val="2200"/>
        </a:spcBef>
        <a:buFont typeface="Wingdings" charset="2"/>
        <a:buNone/>
        <a:defRPr sz="28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4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0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18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18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bodyStyle>
    <p:otherStyle>
      <a:defPPr>
        <a:defRPr lang="en-US">
          <a:uFillTx/>
        </a:defRPr>
      </a:defPPr>
      <a:lvl1pPr marL="0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mailto:jegonzal@cs.berkeley.edu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qlfiddle.com/#!17/53815/1140/0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ii7xcFilOA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GkBf2dZAES0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sqlfiddle.com/#!17/53815/4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sqlfiddle.com/#!17/4215a/10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sqlfiddle.com/#!17/54a88/2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sqlfiddle.com/#!17/a7b2f/1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sqlfiddle.com/#!17/e1f3a/3/0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://sqlfiddle.com/#!17/36ca9/2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://sqlfiddle.com/#!17/f35aa/6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://sqlfiddle.com/#!17/f35aa/4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://sqlfiddle.com/#!17/f35aa/2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ds100-sp18-null" TargetMode="External"/><Relationship Id="rId2" Type="http://schemas.openxmlformats.org/officeDocument/2006/relationships/hyperlink" Target="http://sqlfiddle.com/#!17/f35aa/7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://sqlfiddle.com/#!17/f35aa/7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qlfiddle.com/#!17/67109/12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832236" y="4001722"/>
            <a:ext cx="8338783" cy="2370181"/>
          </a:xfrm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en-US" sz="1600" dirty="0">
                <a:uFillTx/>
              </a:rPr>
              <a:t>Slides by:</a:t>
            </a:r>
          </a:p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en-US" sz="1600" b="1" dirty="0"/>
              <a:t>Joseph E. Gonzalez, </a:t>
            </a:r>
            <a:r>
              <a:rPr lang="en-US" sz="1600" b="1" dirty="0">
                <a:uFillTx/>
              </a:rPr>
              <a:t>Joseph Hellerstein, Josh Hug</a:t>
            </a:r>
          </a:p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en-US" sz="1600" dirty="0">
                <a:hlinkClick r:id="rId2"/>
              </a:rPr>
              <a:t>jegonzal@berkeley.edu</a:t>
            </a:r>
          </a:p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en-US" sz="1600" dirty="0">
                <a:hlinkClick r:id="rId2"/>
              </a:rPr>
              <a:t>jhellerstein@berkeley.edu</a:t>
            </a:r>
          </a:p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en-US" sz="1600" dirty="0">
                <a:uFillTx/>
                <a:hlinkClick r:id="rId2"/>
              </a:rPr>
              <a:t>hug@cs.Berkeley.edu</a:t>
            </a:r>
          </a:p>
          <a:p>
            <a:pPr algn="l">
              <a:lnSpc>
                <a:spcPct val="150000"/>
              </a:lnSpc>
              <a:spcBef>
                <a:spcPts val="0"/>
              </a:spcBef>
            </a:pPr>
            <a:endParaRPr lang="en-US" sz="1600" dirty="0">
              <a:uFillTx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9872462" y="4305556"/>
            <a:ext cx="829309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11297141" y="4831542"/>
            <a:ext cx="0" cy="829309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9811502" y="6186102"/>
            <a:ext cx="829309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9219270" y="4831542"/>
            <a:ext cx="0" cy="829309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8921752" y="3759277"/>
            <a:ext cx="59503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latin typeface="Times" charset="0"/>
                <a:ea typeface="Times" charset="0"/>
                <a:cs typeface="Times" charset="0"/>
              </a:rPr>
              <a:t>?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7582" y="5910873"/>
            <a:ext cx="1019117" cy="70347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46338" y="5758210"/>
            <a:ext cx="745864" cy="73714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79582" y="3876294"/>
            <a:ext cx="749289" cy="830237"/>
          </a:xfrm>
          <a:prstGeom prst="rect">
            <a:avLst/>
          </a:prstGeom>
        </p:spPr>
      </p:pic>
      <p:sp>
        <p:nvSpPr>
          <p:cNvPr id="12" name="Title 2"/>
          <p:cNvSpPr txBox="1">
            <a:spLocks/>
          </p:cNvSpPr>
          <p:nvPr/>
        </p:nvSpPr>
        <p:spPr>
          <a:xfrm>
            <a:off x="717196" y="718457"/>
            <a:ext cx="10764822" cy="33582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uFillTx/>
                <a:latin typeface="+mj-lt"/>
                <a:ea typeface="Helvetica Neue" charset="0"/>
                <a:cs typeface="Helvetica Neue" charset="0"/>
              </a:defRPr>
            </a:lvl1pPr>
          </a:lstStyle>
          <a:p>
            <a:pPr algn="l"/>
            <a:r>
              <a:rPr lang="en-US" b="1" dirty="0"/>
              <a:t>Data Science 100</a:t>
            </a:r>
            <a:br>
              <a:rPr lang="en-US" sz="5400" dirty="0"/>
            </a:br>
            <a:r>
              <a:rPr lang="en-US" sz="5400" i="1" dirty="0"/>
              <a:t>Databases Part </a:t>
            </a:r>
            <a:r>
              <a:rPr lang="en-US" sz="5400" i="1"/>
              <a:t>2 </a:t>
            </a:r>
          </a:p>
          <a:p>
            <a:pPr algn="l"/>
            <a:r>
              <a:rPr lang="en-US" sz="5400" i="1" dirty="0"/>
              <a:t>(The SQL)</a:t>
            </a:r>
          </a:p>
        </p:txBody>
      </p:sp>
    </p:spTree>
    <p:extLst>
      <p:ext uri="{BB962C8B-B14F-4D97-AF65-F5344CB8AC3E}">
        <p14:creationId xmlns:p14="http://schemas.microsoft.com/office/powerpoint/2010/main" val="1578155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663E2-E6F5-4781-B876-899BCC6B9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9AB251-75F4-4C55-83CA-2F77FDAB34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88844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We’ve seen the idea of joining tables many times.</a:t>
            </a:r>
          </a:p>
          <a:p>
            <a:r>
              <a:rPr lang="en-US" dirty="0"/>
              <a:t>Joins can be thought of as a 2-step process:</a:t>
            </a:r>
          </a:p>
          <a:p>
            <a:pPr lvl="1"/>
            <a:r>
              <a:rPr lang="en-US" dirty="0"/>
              <a:t>Form the cartesian product (see next slide).</a:t>
            </a:r>
          </a:p>
          <a:p>
            <a:pPr lvl="1"/>
            <a:r>
              <a:rPr lang="en-US" dirty="0"/>
              <a:t>Select the rows where common attributes are equal.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AE5AA0-5E11-4C3C-9A84-A11AFEF26356}"/>
              </a:ext>
            </a:extLst>
          </p:cNvPr>
          <p:cNvSpPr txBox="1"/>
          <p:nvPr/>
        </p:nvSpPr>
        <p:spPr>
          <a:xfrm>
            <a:off x="3394885" y="4315245"/>
            <a:ext cx="369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S: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C75AFF6-B111-4B66-A07C-51C84B060B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3523404"/>
              </p:ext>
            </p:extLst>
          </p:nvPr>
        </p:nvGraphicFramePr>
        <p:xfrm>
          <a:off x="860727" y="4771149"/>
          <a:ext cx="2040482" cy="94415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6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73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14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14719">
                <a:tc>
                  <a:txBody>
                    <a:bodyPr/>
                    <a:lstStyle/>
                    <a:p>
                      <a:r>
                        <a:rPr lang="en-US" sz="1400" u="sng" dirty="0" err="1"/>
                        <a:t>sid</a:t>
                      </a:r>
                      <a:endParaRPr lang="en-US" sz="1400" u="sng" dirty="0"/>
                    </a:p>
                  </a:txBody>
                  <a:tcPr marL="77602" marR="77602" marT="38801" marB="38801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 dirty="0"/>
                        <a:t>bid</a:t>
                      </a:r>
                    </a:p>
                  </a:txBody>
                  <a:tcPr marL="77602" marR="77602" marT="38801" marB="38801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 dirty="0"/>
                        <a:t>day</a:t>
                      </a:r>
                    </a:p>
                  </a:txBody>
                  <a:tcPr marL="77602" marR="77602" marT="38801" marB="38801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471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471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31E5717-33C2-4D22-A9FC-71C4976C6DCC}"/>
              </a:ext>
            </a:extLst>
          </p:cNvPr>
          <p:cNvSpPr txBox="1"/>
          <p:nvPr/>
        </p:nvSpPr>
        <p:spPr>
          <a:xfrm>
            <a:off x="860727" y="4315243"/>
            <a:ext cx="383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R: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033C9BF-5A45-4A68-8171-6B3C1393BB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6528568"/>
              </p:ext>
            </p:extLst>
          </p:nvPr>
        </p:nvGraphicFramePr>
        <p:xfrm>
          <a:off x="3394885" y="4771149"/>
          <a:ext cx="2610481" cy="12870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53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32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74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45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1759">
                <a:tc>
                  <a:txBody>
                    <a:bodyPr/>
                    <a:lstStyle/>
                    <a:p>
                      <a:r>
                        <a:rPr lang="en-US" sz="1400" u="sng" dirty="0" err="1"/>
                        <a:t>sid</a:t>
                      </a:r>
                      <a:endParaRPr lang="en-US" sz="14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sname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rating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31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lubber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55.5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CE766B74-95B0-4F70-8D05-FFC199A399C0}"/>
              </a:ext>
            </a:extLst>
          </p:cNvPr>
          <p:cNvSpPr/>
          <p:nvPr/>
        </p:nvSpPr>
        <p:spPr>
          <a:xfrm>
            <a:off x="344006" y="6367237"/>
            <a:ext cx="46538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mr-IN" i="1" dirty="0">
                <a:solidFill>
                  <a:schemeClr val="tx1">
                    <a:lumMod val="50000"/>
                    <a:lumOff val="50000"/>
                  </a:schemeClr>
                </a:solidFill>
                <a:hlinkClick r:id="rId3"/>
              </a:rPr>
              <a:t>http://sqlfiddle.com/#!17/53815/1140/0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65C400-FC80-4473-9DE6-2BB39D5B140D}"/>
              </a:ext>
            </a:extLst>
          </p:cNvPr>
          <p:cNvSpPr txBox="1"/>
          <p:nvPr/>
        </p:nvSpPr>
        <p:spPr>
          <a:xfrm>
            <a:off x="8684198" y="4396627"/>
            <a:ext cx="14654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Helvetica Neue" charset="0"/>
                <a:ea typeface="Helvetica Neue" charset="0"/>
                <a:cs typeface="Helvetica Neue" charset="0"/>
              </a:rPr>
              <a:t>R </a:t>
            </a:r>
            <a:r>
              <a:rPr lang="en-US" sz="3600" kern="0" dirty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⋈</a:t>
            </a:r>
            <a:r>
              <a:rPr lang="en-US" sz="3600" dirty="0">
                <a:latin typeface="Helvetica Neue" charset="0"/>
                <a:ea typeface="Helvetica Neue" charset="0"/>
                <a:cs typeface="Helvetica Neue" charset="0"/>
              </a:rPr>
              <a:t> S</a:t>
            </a:r>
          </a:p>
        </p:txBody>
      </p:sp>
      <p:sp>
        <p:nvSpPr>
          <p:cNvPr id="18" name="Rounded Rectangular Callout 3">
            <a:extLst>
              <a:ext uri="{FF2B5EF4-FFF2-40B4-BE49-F238E27FC236}">
                <a16:creationId xmlns:a16="http://schemas.microsoft.com/office/drawing/2014/main" id="{352E89E2-AD84-48CB-96D6-197ADD91EACE}"/>
              </a:ext>
            </a:extLst>
          </p:cNvPr>
          <p:cNvSpPr/>
          <p:nvPr/>
        </p:nvSpPr>
        <p:spPr>
          <a:xfrm>
            <a:off x="9669039" y="3474320"/>
            <a:ext cx="2286000" cy="766398"/>
          </a:xfrm>
          <a:prstGeom prst="wedgeRoundRectCallout">
            <a:avLst>
              <a:gd name="adj1" fmla="val -51849"/>
              <a:gd name="adj2" fmla="val 92328"/>
              <a:gd name="adj3" fmla="val 16667"/>
            </a:avLst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Symbol for </a:t>
            </a:r>
            <a:r>
              <a:rPr lang="en-US" sz="2000"/>
              <a:t>join </a:t>
            </a:r>
            <a:br>
              <a:rPr lang="en-US" sz="2000"/>
            </a:br>
            <a:r>
              <a:rPr lang="en-US" sz="2000"/>
              <a:t>(</a:t>
            </a:r>
            <a:r>
              <a:rPr lang="en-US" sz="2000" dirty="0"/>
              <a:t>Rel. Alg.)</a:t>
            </a:r>
          </a:p>
        </p:txBody>
      </p:sp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52105146-F0DB-46A1-95BD-7BE7148C10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6911423"/>
              </p:ext>
            </p:extLst>
          </p:nvPr>
        </p:nvGraphicFramePr>
        <p:xfrm>
          <a:off x="7105100" y="4984317"/>
          <a:ext cx="4794634" cy="9652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3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03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24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0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502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8729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4323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1759">
                <a:tc>
                  <a:txBody>
                    <a:bodyPr/>
                    <a:lstStyle/>
                    <a:p>
                      <a:r>
                        <a:rPr lang="en-US" sz="1400" u="none" dirty="0" err="1"/>
                        <a:t>sid</a:t>
                      </a:r>
                      <a:endParaRPr lang="en-US" sz="1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/>
                        <a:t>bid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/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 err="1"/>
                        <a:t>sid</a:t>
                      </a:r>
                      <a:endParaRPr lang="en-US" sz="1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sname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rating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4163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3" name="Rectangle 3"/>
          <p:cNvSpPr>
            <a:spLocks noGrp="1" noChangeArrowheads="1"/>
          </p:cNvSpPr>
          <p:nvPr>
            <p:ph type="title"/>
          </p:nvPr>
        </p:nvSpPr>
        <p:spPr>
          <a:xfrm>
            <a:off x="219452" y="60892"/>
            <a:ext cx="12192000" cy="1325563"/>
          </a:xfrm>
          <a:noFill/>
        </p:spPr>
        <p:txBody>
          <a:bodyPr/>
          <a:lstStyle/>
          <a:p>
            <a:pPr>
              <a:spcAft>
                <a:spcPts val="13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</a:tabLst>
            </a:pPr>
            <a:r>
              <a:rPr lang="en-US" dirty="0">
                <a:solidFill>
                  <a:srgbClr val="000000"/>
                </a:solidFill>
                <a:ea typeface="Osaka" charset="0"/>
                <a:cs typeface="Helvetica Neue Light"/>
              </a:rPr>
              <a:t>The Cartesian Product (</a:t>
            </a:r>
            <a:r>
              <a:rPr lang="en-US" sz="4000" dirty="0"/>
              <a:t>×</a:t>
            </a:r>
            <a:r>
              <a:rPr lang="en-US" dirty="0"/>
              <a:t>)</a:t>
            </a:r>
            <a:endParaRPr lang="en-US" dirty="0">
              <a:solidFill>
                <a:srgbClr val="000000"/>
              </a:solidFill>
              <a:ea typeface="Osaka" charset="0"/>
              <a:cs typeface="Helvetica Neue Ligh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680110" y="1201312"/>
            <a:ext cx="73019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R </a:t>
            </a:r>
            <a:r>
              <a:rPr lang="en-US" sz="3200" dirty="0"/>
              <a:t>×</a:t>
            </a:r>
            <a:r>
              <a:rPr lang="en-US" sz="3200" b="1" dirty="0"/>
              <a:t> S: </a:t>
            </a:r>
            <a:r>
              <a:rPr lang="en-US" sz="2400" i="1" dirty="0"/>
              <a:t>Each row of </a:t>
            </a:r>
            <a:r>
              <a:rPr lang="en-US" sz="2400" b="1" i="1" dirty="0"/>
              <a:t>R</a:t>
            </a:r>
            <a:r>
              <a:rPr lang="en-US" sz="2400" i="1" dirty="0"/>
              <a:t> paired with each row of </a:t>
            </a:r>
            <a:r>
              <a:rPr lang="en-US" sz="2400" b="1" i="1" dirty="0"/>
              <a:t>S</a:t>
            </a:r>
            <a:endParaRPr lang="en-US" sz="2400" i="1" dirty="0"/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/>
          </p:nvPr>
        </p:nvGraphicFramePr>
        <p:xfrm>
          <a:off x="2506398" y="3622702"/>
          <a:ext cx="2610481" cy="12870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53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32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74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45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1759">
                <a:tc>
                  <a:txBody>
                    <a:bodyPr/>
                    <a:lstStyle/>
                    <a:p>
                      <a:r>
                        <a:rPr lang="en-US" sz="1400" u="sng" dirty="0" err="1"/>
                        <a:t>sid</a:t>
                      </a:r>
                      <a:endParaRPr lang="en-US" sz="14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sname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rating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lubber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55.5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2506399" y="3223565"/>
            <a:ext cx="369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S:</a:t>
            </a:r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/>
          </p:nvPr>
        </p:nvGraphicFramePr>
        <p:xfrm>
          <a:off x="1827926" y="2104139"/>
          <a:ext cx="2040482" cy="94415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6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73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14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14719">
                <a:tc>
                  <a:txBody>
                    <a:bodyPr/>
                    <a:lstStyle/>
                    <a:p>
                      <a:r>
                        <a:rPr lang="en-US" sz="1400" u="sng" dirty="0" err="1"/>
                        <a:t>sid</a:t>
                      </a:r>
                      <a:endParaRPr lang="en-US" sz="1400" u="sng" dirty="0"/>
                    </a:p>
                  </a:txBody>
                  <a:tcPr marL="77602" marR="77602" marT="38801" marB="38801"/>
                </a:tc>
                <a:tc>
                  <a:txBody>
                    <a:bodyPr/>
                    <a:lstStyle/>
                    <a:p>
                      <a:r>
                        <a:rPr lang="en-US" sz="1400" u="sng" dirty="0"/>
                        <a:t>bid</a:t>
                      </a:r>
                    </a:p>
                  </a:txBody>
                  <a:tcPr marL="77602" marR="77602" marT="38801" marB="38801"/>
                </a:tc>
                <a:tc>
                  <a:txBody>
                    <a:bodyPr/>
                    <a:lstStyle/>
                    <a:p>
                      <a:r>
                        <a:rPr lang="en-US" sz="1400" u="sng" dirty="0"/>
                        <a:t>day</a:t>
                      </a:r>
                    </a:p>
                  </a:txBody>
                  <a:tcPr marL="77602" marR="77602" marT="38801" marB="3880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471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 marL="77602" marR="77602" marT="38801" marB="38801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 marL="77602" marR="77602" marT="38801" marB="38801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 marL="77602" marR="77602" marT="38801" marB="3880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471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1748414" y="1710457"/>
            <a:ext cx="383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R:</a:t>
            </a:r>
          </a:p>
        </p:txBody>
      </p:sp>
      <p:sp>
        <p:nvSpPr>
          <p:cNvPr id="6" name="Rectangle 5"/>
          <p:cNvSpPr/>
          <p:nvPr/>
        </p:nvSpPr>
        <p:spPr>
          <a:xfrm>
            <a:off x="1827926" y="3115844"/>
            <a:ext cx="43313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/>
              <a:t>×</a:t>
            </a:r>
            <a:endParaRPr lang="en-US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/>
          </p:nvPr>
        </p:nvGraphicFramePr>
        <p:xfrm>
          <a:off x="5643570" y="2182103"/>
          <a:ext cx="4794634" cy="22523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3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03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24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0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502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8729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4323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1759">
                <a:tc>
                  <a:txBody>
                    <a:bodyPr/>
                    <a:lstStyle/>
                    <a:p>
                      <a:r>
                        <a:rPr lang="en-US" sz="1400" u="none" dirty="0" err="1"/>
                        <a:t>sid</a:t>
                      </a:r>
                      <a:endParaRPr lang="en-US" sz="1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/>
                        <a:t>bid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/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 err="1"/>
                        <a:t>sid</a:t>
                      </a:r>
                      <a:endParaRPr lang="en-US" sz="1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sname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rating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lubber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55.5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lubber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55.5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6" name="TextBox 25"/>
          <p:cNvSpPr txBox="1"/>
          <p:nvPr/>
        </p:nvSpPr>
        <p:spPr>
          <a:xfrm>
            <a:off x="7228884" y="1713816"/>
            <a:ext cx="8819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R </a:t>
            </a:r>
            <a:r>
              <a:rPr lang="en-US" sz="2400" dirty="0"/>
              <a:t>×</a:t>
            </a:r>
            <a:r>
              <a:rPr lang="en-US" sz="2400" b="1" dirty="0"/>
              <a:t> S</a:t>
            </a:r>
          </a:p>
        </p:txBody>
      </p:sp>
      <p:grpSp>
        <p:nvGrpSpPr>
          <p:cNvPr id="51" name="Group 50"/>
          <p:cNvGrpSpPr/>
          <p:nvPr/>
        </p:nvGrpSpPr>
        <p:grpSpPr>
          <a:xfrm>
            <a:off x="1724668" y="5036249"/>
            <a:ext cx="3889872" cy="1742388"/>
            <a:chOff x="200667" y="5036249"/>
            <a:chExt cx="3889872" cy="1742388"/>
          </a:xfrm>
        </p:grpSpPr>
        <p:sp>
          <p:nvSpPr>
            <p:cNvPr id="7" name="TextBox 6"/>
            <p:cNvSpPr txBox="1"/>
            <p:nvPr/>
          </p:nvSpPr>
          <p:spPr>
            <a:xfrm>
              <a:off x="200667" y="5036249"/>
              <a:ext cx="335220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More general idea in set theory:</a:t>
              </a: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2313937" y="5301983"/>
              <a:ext cx="1776602" cy="1476654"/>
              <a:chOff x="5131748" y="5279664"/>
              <a:chExt cx="1776602" cy="1476654"/>
            </a:xfrm>
          </p:grpSpPr>
          <p:cxnSp>
            <p:nvCxnSpPr>
              <p:cNvPr id="9" name="Straight Arrow Connector 8"/>
              <p:cNvCxnSpPr/>
              <p:nvPr/>
            </p:nvCxnSpPr>
            <p:spPr bwMode="auto">
              <a:xfrm flipV="1">
                <a:off x="5375073" y="5279664"/>
                <a:ext cx="0" cy="1176793"/>
              </a:xfrm>
              <a:prstGeom prst="straightConnector1">
                <a:avLst/>
              </a:prstGeom>
              <a:solidFill>
                <a:srgbClr val="3366FF"/>
              </a:solidFill>
              <a:ln w="127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27" name="Straight Arrow Connector 26"/>
              <p:cNvCxnSpPr/>
              <p:nvPr/>
            </p:nvCxnSpPr>
            <p:spPr bwMode="auto">
              <a:xfrm flipV="1">
                <a:off x="5375073" y="6456457"/>
                <a:ext cx="1533277" cy="1326"/>
              </a:xfrm>
              <a:prstGeom prst="straightConnector1">
                <a:avLst/>
              </a:prstGeom>
              <a:solidFill>
                <a:srgbClr val="3366FF"/>
              </a:solidFill>
              <a:ln w="127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2" name="TextBox 11"/>
              <p:cNvSpPr txBox="1"/>
              <p:nvPr/>
            </p:nvSpPr>
            <p:spPr>
              <a:xfrm>
                <a:off x="5131748" y="5805963"/>
                <a:ext cx="284052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en-US" sz="1400"/>
                  <a:t>2</a:t>
                </a:r>
                <a:endParaRPr lang="en-US" sz="1400" dirty="0"/>
              </a:p>
              <a:p>
                <a:pPr algn="r">
                  <a:lnSpc>
                    <a:spcPct val="150000"/>
                  </a:lnSpc>
                </a:pPr>
                <a:r>
                  <a:rPr lang="en-US" sz="1400" dirty="0"/>
                  <a:t>1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5398926" y="6448541"/>
                <a:ext cx="99257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a     b    c</a:t>
                </a:r>
              </a:p>
            </p:txBody>
          </p:sp>
          <p:grpSp>
            <p:nvGrpSpPr>
              <p:cNvPr id="30" name="Group 29"/>
              <p:cNvGrpSpPr/>
              <p:nvPr/>
            </p:nvGrpSpPr>
            <p:grpSpPr>
              <a:xfrm>
                <a:off x="5374805" y="6185891"/>
                <a:ext cx="1024438" cy="262964"/>
                <a:chOff x="5359059" y="6185891"/>
                <a:chExt cx="1024438" cy="262964"/>
              </a:xfrm>
            </p:grpSpPr>
            <p:sp>
              <p:nvSpPr>
                <p:cNvPr id="28" name="Rectangle 27"/>
                <p:cNvSpPr/>
                <p:nvPr/>
              </p:nvSpPr>
              <p:spPr bwMode="auto">
                <a:xfrm>
                  <a:off x="5359059" y="6185891"/>
                  <a:ext cx="352288" cy="262964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vert="horz" wrap="square" lIns="0" tIns="45720" rIns="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</a:pPr>
                  <a:r>
                    <a:rPr lang="en-US" sz="1400" dirty="0"/>
                    <a:t>1,a</a:t>
                  </a:r>
                  <a:endParaRPr lang="en-US" sz="105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31" name="Rectangle 30"/>
                <p:cNvSpPr/>
                <p:nvPr/>
              </p:nvSpPr>
              <p:spPr bwMode="auto">
                <a:xfrm>
                  <a:off x="5695134" y="6185891"/>
                  <a:ext cx="352288" cy="262964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vert="horz" wrap="square" lIns="0" tIns="45720" rIns="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</a:pPr>
                  <a:r>
                    <a:rPr lang="en-US" sz="1400" dirty="0"/>
                    <a:t>1,b</a:t>
                  </a:r>
                  <a:endParaRPr lang="en-US" sz="105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32" name="Rectangle 31"/>
                <p:cNvSpPr/>
                <p:nvPr/>
              </p:nvSpPr>
              <p:spPr bwMode="auto">
                <a:xfrm>
                  <a:off x="6031209" y="6185891"/>
                  <a:ext cx="352288" cy="262964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vert="horz" wrap="square" lIns="0" tIns="45720" rIns="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</a:pPr>
                  <a:r>
                    <a:rPr lang="en-US" sz="1400" dirty="0"/>
                    <a:t>1,c</a:t>
                  </a:r>
                  <a:endParaRPr lang="en-US" sz="105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9" name="Group 28"/>
              <p:cNvGrpSpPr/>
              <p:nvPr/>
            </p:nvGrpSpPr>
            <p:grpSpPr>
              <a:xfrm>
                <a:off x="5374805" y="5919822"/>
                <a:ext cx="1024438" cy="262964"/>
                <a:chOff x="5511459" y="6338291"/>
                <a:chExt cx="1024438" cy="262964"/>
              </a:xfrm>
            </p:grpSpPr>
            <p:sp>
              <p:nvSpPr>
                <p:cNvPr id="34" name="Rectangle 33"/>
                <p:cNvSpPr/>
                <p:nvPr/>
              </p:nvSpPr>
              <p:spPr bwMode="auto">
                <a:xfrm>
                  <a:off x="5511459" y="6338291"/>
                  <a:ext cx="352288" cy="262964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vert="horz" wrap="square" lIns="0" tIns="45720" rIns="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</a:pPr>
                  <a:r>
                    <a:rPr lang="en-US" sz="1400" dirty="0"/>
                    <a:t>2,a</a:t>
                  </a:r>
                  <a:endParaRPr lang="en-US" sz="105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35" name="Rectangle 34"/>
                <p:cNvSpPr/>
                <p:nvPr/>
              </p:nvSpPr>
              <p:spPr bwMode="auto">
                <a:xfrm>
                  <a:off x="5847534" y="6338291"/>
                  <a:ext cx="352288" cy="262964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vert="horz" wrap="square" lIns="0" tIns="45720" rIns="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</a:pPr>
                  <a:r>
                    <a:rPr lang="en-US" sz="1400" dirty="0"/>
                    <a:t>2,b</a:t>
                  </a:r>
                  <a:endParaRPr lang="en-US" sz="105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36" name="Rectangle 35"/>
                <p:cNvSpPr/>
                <p:nvPr/>
              </p:nvSpPr>
              <p:spPr bwMode="auto">
                <a:xfrm>
                  <a:off x="6183609" y="6338291"/>
                  <a:ext cx="352288" cy="262964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vert="horz" wrap="square" lIns="0" tIns="45720" rIns="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</a:pPr>
                  <a:r>
                    <a:rPr lang="en-US" sz="1400" dirty="0"/>
                    <a:t>2,c</a:t>
                  </a:r>
                  <a:endParaRPr lang="en-US" sz="105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</p:grpSp>
      </p:grpSp>
      <p:sp>
        <p:nvSpPr>
          <p:cNvPr id="39" name="TextBox 38"/>
          <p:cNvSpPr txBox="1"/>
          <p:nvPr/>
        </p:nvSpPr>
        <p:spPr>
          <a:xfrm>
            <a:off x="5816603" y="4686765"/>
            <a:ext cx="3050835" cy="33855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dirty="0"/>
              <a:t>How many rows in the result?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8966200" y="4686765"/>
            <a:ext cx="1455959" cy="33855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|R| * |S|</a:t>
            </a:r>
          </a:p>
        </p:txBody>
      </p:sp>
      <p:sp>
        <p:nvSpPr>
          <p:cNvPr id="53" name="Rectangle 52"/>
          <p:cNvSpPr/>
          <p:nvPr/>
        </p:nvSpPr>
        <p:spPr>
          <a:xfrm>
            <a:off x="5131351" y="3151352"/>
            <a:ext cx="43313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/>
              <a:t>=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ADAC59-0C7A-4E09-9855-D87C1E7D5BA2}"/>
              </a:ext>
            </a:extLst>
          </p:cNvPr>
          <p:cNvSpPr txBox="1"/>
          <p:nvPr/>
        </p:nvSpPr>
        <p:spPr>
          <a:xfrm>
            <a:off x="7452022" y="6249153"/>
            <a:ext cx="448431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dirty="0"/>
              <a:t>Sometimes called the cross product.</a:t>
            </a:r>
          </a:p>
        </p:txBody>
      </p:sp>
    </p:spTree>
    <p:extLst>
      <p:ext uri="{BB962C8B-B14F-4D97-AF65-F5344CB8AC3E}">
        <p14:creationId xmlns:p14="http://schemas.microsoft.com/office/powerpoint/2010/main" val="122776745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9" grpId="0" animBg="1"/>
      <p:bldP spid="52" grpId="0" animBg="1"/>
      <p:bldP spid="53" grpId="0"/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732" y="356501"/>
            <a:ext cx="11616267" cy="1784308"/>
          </a:xfrm>
        </p:spPr>
        <p:txBody>
          <a:bodyPr>
            <a:normAutofit/>
          </a:bodyPr>
          <a:lstStyle/>
          <a:p>
            <a:r>
              <a:rPr lang="en-US" dirty="0"/>
              <a:t>The Cartesian Product in SQL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394885" y="4315245"/>
            <a:ext cx="369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S: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860727" y="4771149"/>
          <a:ext cx="2040482" cy="94415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6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73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14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14719">
                <a:tc>
                  <a:txBody>
                    <a:bodyPr/>
                    <a:lstStyle/>
                    <a:p>
                      <a:r>
                        <a:rPr lang="en-US" sz="1400" u="sng" dirty="0" err="1"/>
                        <a:t>sid</a:t>
                      </a:r>
                      <a:endParaRPr lang="en-US" sz="1400" u="sng" dirty="0"/>
                    </a:p>
                  </a:txBody>
                  <a:tcPr marL="77602" marR="77602" marT="38801" marB="38801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 dirty="0"/>
                        <a:t>bid</a:t>
                      </a:r>
                    </a:p>
                  </a:txBody>
                  <a:tcPr marL="77602" marR="77602" marT="38801" marB="38801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 dirty="0"/>
                        <a:t>day</a:t>
                      </a:r>
                    </a:p>
                  </a:txBody>
                  <a:tcPr marL="77602" marR="77602" marT="38801" marB="38801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471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471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60727" y="4315243"/>
            <a:ext cx="383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R: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3394885" y="4771149"/>
          <a:ext cx="2610481" cy="12870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53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32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74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45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1759">
                <a:tc>
                  <a:txBody>
                    <a:bodyPr/>
                    <a:lstStyle/>
                    <a:p>
                      <a:r>
                        <a:rPr lang="en-US" sz="1400" u="sng" dirty="0" err="1"/>
                        <a:t>sid</a:t>
                      </a:r>
                      <a:endParaRPr lang="en-US" sz="14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sname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rating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31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lubber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55.5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8404338" y="1485378"/>
            <a:ext cx="13628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Helvetica Neue" charset="0"/>
                <a:ea typeface="Helvetica Neue" charset="0"/>
                <a:cs typeface="Helvetica Neue" charset="0"/>
              </a:rPr>
              <a:t>R </a:t>
            </a:r>
            <a:r>
              <a:rPr lang="en-US" sz="3600" dirty="0"/>
              <a:t>×</a:t>
            </a:r>
            <a:r>
              <a:rPr lang="en-US" sz="3600" dirty="0">
                <a:latin typeface="Helvetica Neue" charset="0"/>
                <a:ea typeface="Helvetica Neue" charset="0"/>
                <a:cs typeface="Helvetica Neue" charset="0"/>
              </a:rPr>
              <a:t> S</a:t>
            </a:r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6959801" y="2312693"/>
          <a:ext cx="4794634" cy="22523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3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03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24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0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502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8729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4323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1759">
                <a:tc>
                  <a:txBody>
                    <a:bodyPr/>
                    <a:lstStyle/>
                    <a:p>
                      <a:r>
                        <a:rPr lang="en-US" sz="1400" u="none" dirty="0" err="1"/>
                        <a:t>sid</a:t>
                      </a:r>
                      <a:endParaRPr lang="en-US" sz="1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/>
                        <a:t>bid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/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 err="1"/>
                        <a:t>sid</a:t>
                      </a:r>
                      <a:endParaRPr lang="en-US" sz="1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sname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rating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31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lubber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55.5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31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lubber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55.5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7" name="Rectangle 3">
            <a:extLst>
              <a:ext uri="{FF2B5EF4-FFF2-40B4-BE49-F238E27FC236}">
                <a16:creationId xmlns:a16="http://schemas.microsoft.com/office/drawing/2014/main" id="{5E6D4035-95EE-46AD-93AB-3D41758693B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7125" y="2234659"/>
            <a:ext cx="6718146" cy="1110708"/>
          </a:xfrm>
        </p:spPr>
        <p:txBody>
          <a:bodyPr anchor="t">
            <a:noAutofit/>
          </a:bodyPr>
          <a:lstStyle/>
          <a:p>
            <a:pPr marL="14287" indent="0">
              <a:buNone/>
            </a:pP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SELECT 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*</a:t>
            </a:r>
            <a:br>
              <a:rPr lang="en-US" sz="2400" dirty="0">
                <a:latin typeface="Lucida Sans Typewriter" charset="0"/>
                <a:ea typeface="Osaka" charset="0"/>
                <a:cs typeface="Osaka" charset="0"/>
              </a:rPr>
            </a:b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  </a:t>
            </a: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FROM 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Reserves AS R, Sailors AS S;</a:t>
            </a:r>
            <a:endParaRPr lang="en-US" sz="2400" dirty="0">
              <a:latin typeface="Tahoma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3860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732" y="356501"/>
            <a:ext cx="11616267" cy="1784308"/>
          </a:xfrm>
        </p:spPr>
        <p:txBody>
          <a:bodyPr>
            <a:normAutofit/>
          </a:bodyPr>
          <a:lstStyle/>
          <a:p>
            <a:r>
              <a:rPr lang="en-US" dirty="0"/>
              <a:t>Joining Sailors and Reservations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394885" y="4315245"/>
            <a:ext cx="369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S: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860727" y="4771149"/>
          <a:ext cx="2040482" cy="94415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6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73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14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14719">
                <a:tc>
                  <a:txBody>
                    <a:bodyPr/>
                    <a:lstStyle/>
                    <a:p>
                      <a:r>
                        <a:rPr lang="en-US" sz="1400" u="sng" dirty="0" err="1"/>
                        <a:t>sid</a:t>
                      </a:r>
                      <a:endParaRPr lang="en-US" sz="1400" u="sng" dirty="0"/>
                    </a:p>
                  </a:txBody>
                  <a:tcPr marL="77602" marR="77602" marT="38801" marB="38801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 dirty="0"/>
                        <a:t>bid</a:t>
                      </a:r>
                    </a:p>
                  </a:txBody>
                  <a:tcPr marL="77602" marR="77602" marT="38801" marB="38801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 dirty="0"/>
                        <a:t>day</a:t>
                      </a:r>
                    </a:p>
                  </a:txBody>
                  <a:tcPr marL="77602" marR="77602" marT="38801" marB="38801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471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471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60727" y="4315243"/>
            <a:ext cx="383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R: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3394885" y="4771149"/>
          <a:ext cx="2610481" cy="12870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53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32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74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45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1759">
                <a:tc>
                  <a:txBody>
                    <a:bodyPr/>
                    <a:lstStyle/>
                    <a:p>
                      <a:r>
                        <a:rPr lang="en-US" sz="1400" u="sng" dirty="0" err="1"/>
                        <a:t>sid</a:t>
                      </a:r>
                      <a:endParaRPr lang="en-US" sz="14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sname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rating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31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lubber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55.5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8404338" y="1485378"/>
            <a:ext cx="14654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Helvetica Neue" charset="0"/>
                <a:ea typeface="Helvetica Neue" charset="0"/>
                <a:cs typeface="Helvetica Neue" charset="0"/>
              </a:rPr>
              <a:t>R </a:t>
            </a:r>
            <a:r>
              <a:rPr lang="en-US" sz="3600" kern="0" dirty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⋈</a:t>
            </a:r>
            <a:r>
              <a:rPr lang="en-US" sz="3600" dirty="0">
                <a:latin typeface="Helvetica Neue" charset="0"/>
                <a:ea typeface="Helvetica Neue" charset="0"/>
                <a:cs typeface="Helvetica Neue" charset="0"/>
              </a:rPr>
              <a:t> S</a:t>
            </a:r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2505281"/>
              </p:ext>
            </p:extLst>
          </p:nvPr>
        </p:nvGraphicFramePr>
        <p:xfrm>
          <a:off x="6959801" y="2312693"/>
          <a:ext cx="4794634" cy="22523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3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03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24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0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502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8729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4323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1759">
                <a:tc>
                  <a:txBody>
                    <a:bodyPr/>
                    <a:lstStyle/>
                    <a:p>
                      <a:r>
                        <a:rPr lang="en-US" sz="1400" u="none" dirty="0" err="1"/>
                        <a:t>sid</a:t>
                      </a:r>
                      <a:endParaRPr lang="en-US" sz="1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/>
                        <a:t>bid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/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 err="1"/>
                        <a:t>sid</a:t>
                      </a:r>
                      <a:endParaRPr lang="en-US" sz="1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sname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rating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31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lubber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55.5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31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lubber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55.5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9" name="Rectangle 18"/>
          <p:cNvSpPr/>
          <p:nvPr/>
        </p:nvSpPr>
        <p:spPr bwMode="auto">
          <a:xfrm>
            <a:off x="6959802" y="2193124"/>
            <a:ext cx="563267" cy="2484829"/>
          </a:xfrm>
          <a:prstGeom prst="rect">
            <a:avLst/>
          </a:prstGeom>
          <a:noFill/>
          <a:ln w="381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endParaRPr lang="en-US" sz="12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9033213" y="2199746"/>
            <a:ext cx="542742" cy="2484829"/>
          </a:xfrm>
          <a:prstGeom prst="rect">
            <a:avLst/>
          </a:prstGeom>
          <a:noFill/>
          <a:ln w="381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endParaRPr lang="en-US" sz="1200">
              <a:solidFill>
                <a:srgbClr val="000000"/>
              </a:solidFill>
              <a:latin typeface="Arial" charset="0"/>
            </a:endParaRPr>
          </a:p>
        </p:txBody>
      </p:sp>
      <p:cxnSp>
        <p:nvCxnSpPr>
          <p:cNvPr id="21" name="Straight Connector 20"/>
          <p:cNvCxnSpPr/>
          <p:nvPr/>
        </p:nvCxnSpPr>
        <p:spPr bwMode="auto">
          <a:xfrm>
            <a:off x="6845687" y="3106964"/>
            <a:ext cx="4964168" cy="0"/>
          </a:xfrm>
          <a:prstGeom prst="line">
            <a:avLst/>
          </a:prstGeom>
          <a:noFill/>
          <a:ln w="38100" cap="flat" cmpd="sng" algn="ctr">
            <a:solidFill>
              <a:srgbClr val="D9615F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2" name="Straight Connector 21"/>
          <p:cNvCxnSpPr/>
          <p:nvPr/>
        </p:nvCxnSpPr>
        <p:spPr bwMode="auto">
          <a:xfrm>
            <a:off x="6845687" y="3439471"/>
            <a:ext cx="4964168" cy="0"/>
          </a:xfrm>
          <a:prstGeom prst="line">
            <a:avLst/>
          </a:prstGeom>
          <a:noFill/>
          <a:ln w="38100" cap="flat" cmpd="sng" algn="ctr">
            <a:solidFill>
              <a:srgbClr val="D9615F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3" name="Straight Connector 22"/>
          <p:cNvCxnSpPr/>
          <p:nvPr/>
        </p:nvCxnSpPr>
        <p:spPr bwMode="auto">
          <a:xfrm>
            <a:off x="6845687" y="3783586"/>
            <a:ext cx="4964168" cy="0"/>
          </a:xfrm>
          <a:prstGeom prst="line">
            <a:avLst/>
          </a:prstGeom>
          <a:noFill/>
          <a:ln w="38100" cap="flat" cmpd="sng" algn="ctr">
            <a:solidFill>
              <a:srgbClr val="D9615F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4" name="Straight Connector 23"/>
          <p:cNvCxnSpPr/>
          <p:nvPr/>
        </p:nvCxnSpPr>
        <p:spPr bwMode="auto">
          <a:xfrm>
            <a:off x="6845687" y="4076780"/>
            <a:ext cx="4964168" cy="0"/>
          </a:xfrm>
          <a:prstGeom prst="line">
            <a:avLst/>
          </a:prstGeom>
          <a:noFill/>
          <a:ln w="38100" cap="flat" cmpd="sng" algn="ctr">
            <a:solidFill>
              <a:srgbClr val="D9615F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521B840-5722-440A-AB85-04BD9CFDA0FA}"/>
              </a:ext>
            </a:extLst>
          </p:cNvPr>
          <p:cNvSpPr txBox="1"/>
          <p:nvPr/>
        </p:nvSpPr>
        <p:spPr>
          <a:xfrm>
            <a:off x="8494630" y="5054547"/>
            <a:ext cx="14654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Helvetica Neue" charset="0"/>
                <a:ea typeface="Helvetica Neue" charset="0"/>
                <a:cs typeface="Helvetica Neue" charset="0"/>
              </a:rPr>
              <a:t>R </a:t>
            </a:r>
            <a:r>
              <a:rPr lang="en-US" sz="3600" kern="0" dirty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⋈</a:t>
            </a:r>
            <a:r>
              <a:rPr lang="en-US" sz="3600" dirty="0">
                <a:latin typeface="Helvetica Neue" charset="0"/>
                <a:ea typeface="Helvetica Neue" charset="0"/>
                <a:cs typeface="Helvetica Neue" charset="0"/>
              </a:rPr>
              <a:t> S</a:t>
            </a:r>
          </a:p>
        </p:txBody>
      </p:sp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7DCECF65-C354-462C-89C4-360763D5FC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5454463"/>
              </p:ext>
            </p:extLst>
          </p:nvPr>
        </p:nvGraphicFramePr>
        <p:xfrm>
          <a:off x="6915532" y="5642237"/>
          <a:ext cx="4794634" cy="9652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3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03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24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0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502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8729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4323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1759">
                <a:tc>
                  <a:txBody>
                    <a:bodyPr/>
                    <a:lstStyle/>
                    <a:p>
                      <a:r>
                        <a:rPr lang="en-US" sz="1400" u="none" dirty="0" err="1"/>
                        <a:t>sid</a:t>
                      </a:r>
                      <a:endParaRPr lang="en-US" sz="1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/>
                        <a:t>bid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/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 err="1"/>
                        <a:t>sid</a:t>
                      </a:r>
                      <a:endParaRPr lang="en-US" sz="1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sname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rating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F584E0F-9693-4B24-9CC9-46867EFCCE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5796776" cy="2251154"/>
          </a:xfrm>
        </p:spPr>
        <p:txBody>
          <a:bodyPr>
            <a:normAutofit/>
          </a:bodyPr>
          <a:lstStyle/>
          <a:p>
            <a:r>
              <a:rPr lang="en-US" dirty="0"/>
              <a:t>Joins can be thought of as a 2-step process:</a:t>
            </a:r>
          </a:p>
          <a:p>
            <a:pPr lvl="1"/>
            <a:r>
              <a:rPr lang="en-US" dirty="0"/>
              <a:t>Form the cartesian product.</a:t>
            </a:r>
          </a:p>
          <a:p>
            <a:pPr lvl="1"/>
            <a:r>
              <a:rPr lang="en-US" dirty="0"/>
              <a:t>Select the rows where common attributes are equal.</a:t>
            </a:r>
          </a:p>
        </p:txBody>
      </p:sp>
    </p:spTree>
    <p:extLst>
      <p:ext uri="{BB962C8B-B14F-4D97-AF65-F5344CB8AC3E}">
        <p14:creationId xmlns:p14="http://schemas.microsoft.com/office/powerpoint/2010/main" val="333965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732" y="356501"/>
            <a:ext cx="11616267" cy="1784308"/>
          </a:xfrm>
        </p:spPr>
        <p:txBody>
          <a:bodyPr>
            <a:normAutofit/>
          </a:bodyPr>
          <a:lstStyle/>
          <a:p>
            <a:r>
              <a:rPr lang="en-US" dirty="0"/>
              <a:t>Relational Algebra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404338" y="1485378"/>
            <a:ext cx="14654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Helvetica Neue" charset="0"/>
                <a:ea typeface="Helvetica Neue" charset="0"/>
                <a:cs typeface="Helvetica Neue" charset="0"/>
              </a:rPr>
              <a:t>R </a:t>
            </a:r>
            <a:r>
              <a:rPr lang="en-US" sz="3600" kern="0" dirty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⋈</a:t>
            </a:r>
            <a:r>
              <a:rPr lang="en-US" sz="3600" dirty="0">
                <a:latin typeface="Helvetica Neue" charset="0"/>
                <a:ea typeface="Helvetica Neue" charset="0"/>
                <a:cs typeface="Helvetica Neue" charset="0"/>
              </a:rPr>
              <a:t> S</a:t>
            </a:r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6959801" y="2312693"/>
          <a:ext cx="4794634" cy="22523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3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03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24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0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502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8729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4323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1759">
                <a:tc>
                  <a:txBody>
                    <a:bodyPr/>
                    <a:lstStyle/>
                    <a:p>
                      <a:r>
                        <a:rPr lang="en-US" sz="1400" u="none" dirty="0" err="1"/>
                        <a:t>sid</a:t>
                      </a:r>
                      <a:endParaRPr lang="en-US" sz="1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/>
                        <a:t>bid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/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 err="1"/>
                        <a:t>sid</a:t>
                      </a:r>
                      <a:endParaRPr lang="en-US" sz="1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sname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rating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31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lubber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55.5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31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lubber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55.5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9" name="Rectangle 18"/>
          <p:cNvSpPr/>
          <p:nvPr/>
        </p:nvSpPr>
        <p:spPr bwMode="auto">
          <a:xfrm>
            <a:off x="6959802" y="2193124"/>
            <a:ext cx="563267" cy="2484829"/>
          </a:xfrm>
          <a:prstGeom prst="rect">
            <a:avLst/>
          </a:prstGeom>
          <a:noFill/>
          <a:ln w="381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endParaRPr lang="en-US" sz="12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9033213" y="2199746"/>
            <a:ext cx="542742" cy="2484829"/>
          </a:xfrm>
          <a:prstGeom prst="rect">
            <a:avLst/>
          </a:prstGeom>
          <a:noFill/>
          <a:ln w="381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endParaRPr lang="en-US" sz="1200">
              <a:solidFill>
                <a:srgbClr val="000000"/>
              </a:solidFill>
              <a:latin typeface="Arial" charset="0"/>
            </a:endParaRPr>
          </a:p>
        </p:txBody>
      </p:sp>
      <p:cxnSp>
        <p:nvCxnSpPr>
          <p:cNvPr id="21" name="Straight Connector 20"/>
          <p:cNvCxnSpPr/>
          <p:nvPr/>
        </p:nvCxnSpPr>
        <p:spPr bwMode="auto">
          <a:xfrm>
            <a:off x="6845687" y="3106964"/>
            <a:ext cx="4964168" cy="0"/>
          </a:xfrm>
          <a:prstGeom prst="line">
            <a:avLst/>
          </a:prstGeom>
          <a:noFill/>
          <a:ln w="38100" cap="flat" cmpd="sng" algn="ctr">
            <a:solidFill>
              <a:srgbClr val="D9615F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2" name="Straight Connector 21"/>
          <p:cNvCxnSpPr/>
          <p:nvPr/>
        </p:nvCxnSpPr>
        <p:spPr bwMode="auto">
          <a:xfrm>
            <a:off x="6845687" y="3439471"/>
            <a:ext cx="4964168" cy="0"/>
          </a:xfrm>
          <a:prstGeom prst="line">
            <a:avLst/>
          </a:prstGeom>
          <a:noFill/>
          <a:ln w="38100" cap="flat" cmpd="sng" algn="ctr">
            <a:solidFill>
              <a:srgbClr val="D9615F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3" name="Straight Connector 22"/>
          <p:cNvCxnSpPr/>
          <p:nvPr/>
        </p:nvCxnSpPr>
        <p:spPr bwMode="auto">
          <a:xfrm>
            <a:off x="6845687" y="3783586"/>
            <a:ext cx="4964168" cy="0"/>
          </a:xfrm>
          <a:prstGeom prst="line">
            <a:avLst/>
          </a:prstGeom>
          <a:noFill/>
          <a:ln w="38100" cap="flat" cmpd="sng" algn="ctr">
            <a:solidFill>
              <a:srgbClr val="D9615F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4" name="Straight Connector 23"/>
          <p:cNvCxnSpPr/>
          <p:nvPr/>
        </p:nvCxnSpPr>
        <p:spPr bwMode="auto">
          <a:xfrm>
            <a:off x="6845687" y="4076780"/>
            <a:ext cx="4964168" cy="0"/>
          </a:xfrm>
          <a:prstGeom prst="line">
            <a:avLst/>
          </a:prstGeom>
          <a:noFill/>
          <a:ln w="38100" cap="flat" cmpd="sng" algn="ctr">
            <a:solidFill>
              <a:srgbClr val="D9615F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521B840-5722-440A-AB85-04BD9CFDA0FA}"/>
              </a:ext>
            </a:extLst>
          </p:cNvPr>
          <p:cNvSpPr txBox="1"/>
          <p:nvPr/>
        </p:nvSpPr>
        <p:spPr>
          <a:xfrm>
            <a:off x="8494630" y="5054547"/>
            <a:ext cx="14654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Helvetica Neue" charset="0"/>
                <a:ea typeface="Helvetica Neue" charset="0"/>
                <a:cs typeface="Helvetica Neue" charset="0"/>
              </a:rPr>
              <a:t>R </a:t>
            </a:r>
            <a:r>
              <a:rPr lang="en-US" sz="3600" kern="0" dirty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⋈</a:t>
            </a:r>
            <a:r>
              <a:rPr lang="en-US" sz="3600" dirty="0">
                <a:latin typeface="Helvetica Neue" charset="0"/>
                <a:ea typeface="Helvetica Neue" charset="0"/>
                <a:cs typeface="Helvetica Neue" charset="0"/>
              </a:rPr>
              <a:t> S</a:t>
            </a:r>
          </a:p>
        </p:txBody>
      </p:sp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7DCECF65-C354-462C-89C4-360763D5FC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915532" y="5642237"/>
          <a:ext cx="4794634" cy="9652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3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03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24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0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502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8729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4323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1759">
                <a:tc>
                  <a:txBody>
                    <a:bodyPr/>
                    <a:lstStyle/>
                    <a:p>
                      <a:r>
                        <a:rPr lang="en-US" sz="1400" u="none" dirty="0" err="1"/>
                        <a:t>sid</a:t>
                      </a:r>
                      <a:endParaRPr lang="en-US" sz="1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/>
                        <a:t>bid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/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 err="1"/>
                        <a:t>sid</a:t>
                      </a:r>
                      <a:endParaRPr lang="en-US" sz="1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sname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rating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F584E0F-9693-4B24-9CC9-46867EFCCE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96776" cy="442277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Joins can be thought of as a 2-step process:</a:t>
            </a:r>
          </a:p>
          <a:p>
            <a:pPr lvl="1"/>
            <a:r>
              <a:rPr lang="en-US" dirty="0"/>
              <a:t>Form the cartesian product.</a:t>
            </a:r>
          </a:p>
          <a:p>
            <a:pPr lvl="1"/>
            <a:r>
              <a:rPr lang="en-US" dirty="0"/>
              <a:t>Select the rows where common attributes are equal.</a:t>
            </a:r>
          </a:p>
          <a:p>
            <a:r>
              <a:rPr lang="en-US" dirty="0"/>
              <a:t>If this seems cool, consider learning about relational algebra.</a:t>
            </a:r>
          </a:p>
          <a:p>
            <a:pPr lvl="1"/>
            <a:r>
              <a:rPr lang="en-US" dirty="0"/>
              <a:t>Provides a mathematical foundation for databases.</a:t>
            </a:r>
          </a:p>
          <a:p>
            <a:pPr lvl="1"/>
            <a:r>
              <a:rPr lang="en-US" dirty="0"/>
              <a:t>Video 1: [</a:t>
            </a:r>
            <a:r>
              <a:rPr lang="en-US" dirty="0">
                <a:hlinkClick r:id="rId3"/>
              </a:rPr>
              <a:t>Link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Video 2: [</a:t>
            </a:r>
            <a:r>
              <a:rPr lang="en-US" dirty="0">
                <a:hlinkClick r:id="rId4"/>
              </a:rPr>
              <a:t>Link</a:t>
            </a:r>
            <a:r>
              <a:rPr lang="en-US" dirty="0"/>
              <a:t>]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732" y="356501"/>
            <a:ext cx="11616267" cy="1784308"/>
          </a:xfrm>
        </p:spPr>
        <p:txBody>
          <a:bodyPr>
            <a:normAutofit/>
          </a:bodyPr>
          <a:lstStyle/>
          <a:p>
            <a:r>
              <a:rPr lang="en-US" dirty="0"/>
              <a:t>Joining Sailors and Reservations in SQL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394885" y="4315245"/>
            <a:ext cx="369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S: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860727" y="4771149"/>
          <a:ext cx="2040482" cy="94415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6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73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14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14719">
                <a:tc>
                  <a:txBody>
                    <a:bodyPr/>
                    <a:lstStyle/>
                    <a:p>
                      <a:r>
                        <a:rPr lang="en-US" sz="1400" u="sng" dirty="0" err="1"/>
                        <a:t>sid</a:t>
                      </a:r>
                      <a:endParaRPr lang="en-US" sz="1400" u="sng" dirty="0"/>
                    </a:p>
                  </a:txBody>
                  <a:tcPr marL="77602" marR="77602" marT="38801" marB="38801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 dirty="0"/>
                        <a:t>bid</a:t>
                      </a:r>
                    </a:p>
                  </a:txBody>
                  <a:tcPr marL="77602" marR="77602" marT="38801" marB="38801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 dirty="0"/>
                        <a:t>day</a:t>
                      </a:r>
                    </a:p>
                  </a:txBody>
                  <a:tcPr marL="77602" marR="77602" marT="38801" marB="38801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471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471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60727" y="4315243"/>
            <a:ext cx="383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R: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3394885" y="4771149"/>
          <a:ext cx="2610481" cy="12870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53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32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74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45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1759">
                <a:tc>
                  <a:txBody>
                    <a:bodyPr/>
                    <a:lstStyle/>
                    <a:p>
                      <a:r>
                        <a:rPr lang="en-US" sz="1400" u="sng" dirty="0" err="1"/>
                        <a:t>sid</a:t>
                      </a:r>
                      <a:endParaRPr lang="en-US" sz="14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sname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rating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31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lubber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55.5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8404338" y="1485378"/>
            <a:ext cx="14654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Helvetica Neue" charset="0"/>
                <a:ea typeface="Helvetica Neue" charset="0"/>
                <a:cs typeface="Helvetica Neue" charset="0"/>
              </a:rPr>
              <a:t>R </a:t>
            </a:r>
            <a:r>
              <a:rPr lang="en-US" sz="3600" kern="0" dirty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⋈</a:t>
            </a:r>
            <a:r>
              <a:rPr lang="en-US" sz="3600" dirty="0">
                <a:latin typeface="Helvetica Neue" charset="0"/>
                <a:ea typeface="Helvetica Neue" charset="0"/>
                <a:cs typeface="Helvetica Neue" charset="0"/>
              </a:rPr>
              <a:t> S</a:t>
            </a:r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6959801" y="2312693"/>
          <a:ext cx="4794634" cy="22523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3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03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24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0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502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8729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4323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1759">
                <a:tc>
                  <a:txBody>
                    <a:bodyPr/>
                    <a:lstStyle/>
                    <a:p>
                      <a:r>
                        <a:rPr lang="en-US" sz="1400" u="none" dirty="0" err="1"/>
                        <a:t>sid</a:t>
                      </a:r>
                      <a:endParaRPr lang="en-US" sz="1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/>
                        <a:t>bid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/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 err="1"/>
                        <a:t>sid</a:t>
                      </a:r>
                      <a:endParaRPr lang="en-US" sz="1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sname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rating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31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lubber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55.5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31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lubber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55.5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9" name="Rectangle 18"/>
          <p:cNvSpPr/>
          <p:nvPr/>
        </p:nvSpPr>
        <p:spPr bwMode="auto">
          <a:xfrm>
            <a:off x="6959802" y="2193124"/>
            <a:ext cx="563267" cy="2484829"/>
          </a:xfrm>
          <a:prstGeom prst="rect">
            <a:avLst/>
          </a:prstGeom>
          <a:noFill/>
          <a:ln w="381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endParaRPr lang="en-US" sz="12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9033213" y="2199746"/>
            <a:ext cx="542742" cy="2484829"/>
          </a:xfrm>
          <a:prstGeom prst="rect">
            <a:avLst/>
          </a:prstGeom>
          <a:noFill/>
          <a:ln w="381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endParaRPr lang="en-US" sz="1200">
              <a:solidFill>
                <a:srgbClr val="000000"/>
              </a:solidFill>
              <a:latin typeface="Arial" charset="0"/>
            </a:endParaRPr>
          </a:p>
        </p:txBody>
      </p:sp>
      <p:cxnSp>
        <p:nvCxnSpPr>
          <p:cNvPr id="21" name="Straight Connector 20"/>
          <p:cNvCxnSpPr/>
          <p:nvPr/>
        </p:nvCxnSpPr>
        <p:spPr bwMode="auto">
          <a:xfrm>
            <a:off x="6845687" y="3106964"/>
            <a:ext cx="4964168" cy="0"/>
          </a:xfrm>
          <a:prstGeom prst="line">
            <a:avLst/>
          </a:prstGeom>
          <a:noFill/>
          <a:ln w="38100" cap="flat" cmpd="sng" algn="ctr">
            <a:solidFill>
              <a:srgbClr val="D9615F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2" name="Straight Connector 21"/>
          <p:cNvCxnSpPr/>
          <p:nvPr/>
        </p:nvCxnSpPr>
        <p:spPr bwMode="auto">
          <a:xfrm>
            <a:off x="6845687" y="3439471"/>
            <a:ext cx="4964168" cy="0"/>
          </a:xfrm>
          <a:prstGeom prst="line">
            <a:avLst/>
          </a:prstGeom>
          <a:noFill/>
          <a:ln w="38100" cap="flat" cmpd="sng" algn="ctr">
            <a:solidFill>
              <a:srgbClr val="D9615F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3" name="Straight Connector 22"/>
          <p:cNvCxnSpPr/>
          <p:nvPr/>
        </p:nvCxnSpPr>
        <p:spPr bwMode="auto">
          <a:xfrm>
            <a:off x="6845687" y="3783586"/>
            <a:ext cx="4964168" cy="0"/>
          </a:xfrm>
          <a:prstGeom prst="line">
            <a:avLst/>
          </a:prstGeom>
          <a:noFill/>
          <a:ln w="38100" cap="flat" cmpd="sng" algn="ctr">
            <a:solidFill>
              <a:srgbClr val="D9615F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4" name="Straight Connector 23"/>
          <p:cNvCxnSpPr/>
          <p:nvPr/>
        </p:nvCxnSpPr>
        <p:spPr bwMode="auto">
          <a:xfrm>
            <a:off x="6845687" y="4076780"/>
            <a:ext cx="4964168" cy="0"/>
          </a:xfrm>
          <a:prstGeom prst="line">
            <a:avLst/>
          </a:prstGeom>
          <a:noFill/>
          <a:ln w="38100" cap="flat" cmpd="sng" algn="ctr">
            <a:solidFill>
              <a:srgbClr val="D9615F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521B840-5722-440A-AB85-04BD9CFDA0FA}"/>
              </a:ext>
            </a:extLst>
          </p:cNvPr>
          <p:cNvSpPr txBox="1"/>
          <p:nvPr/>
        </p:nvSpPr>
        <p:spPr>
          <a:xfrm>
            <a:off x="8494630" y="5054547"/>
            <a:ext cx="14654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Helvetica Neue" charset="0"/>
                <a:ea typeface="Helvetica Neue" charset="0"/>
                <a:cs typeface="Helvetica Neue" charset="0"/>
              </a:rPr>
              <a:t>R </a:t>
            </a:r>
            <a:r>
              <a:rPr lang="en-US" sz="3600" kern="0" dirty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⋈</a:t>
            </a:r>
            <a:r>
              <a:rPr lang="en-US" sz="3600" dirty="0">
                <a:latin typeface="Helvetica Neue" charset="0"/>
                <a:ea typeface="Helvetica Neue" charset="0"/>
                <a:cs typeface="Helvetica Neue" charset="0"/>
              </a:rPr>
              <a:t> S</a:t>
            </a:r>
          </a:p>
        </p:txBody>
      </p:sp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7DCECF65-C354-462C-89C4-360763D5FC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915532" y="5642237"/>
          <a:ext cx="4794634" cy="9652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3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03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24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0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502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8729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4323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1759">
                <a:tc>
                  <a:txBody>
                    <a:bodyPr/>
                    <a:lstStyle/>
                    <a:p>
                      <a:r>
                        <a:rPr lang="en-US" sz="1400" u="none" dirty="0" err="1"/>
                        <a:t>sid</a:t>
                      </a:r>
                      <a:endParaRPr lang="en-US" sz="1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/>
                        <a:t>bid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/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none" dirty="0" err="1"/>
                        <a:t>sid</a:t>
                      </a:r>
                      <a:endParaRPr lang="en-US" sz="1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sname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rating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101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10/10/96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103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11/12/96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7" name="Rectangle 3">
            <a:extLst>
              <a:ext uri="{FF2B5EF4-FFF2-40B4-BE49-F238E27FC236}">
                <a16:creationId xmlns:a16="http://schemas.microsoft.com/office/drawing/2014/main" id="{5E6D4035-95EE-46AD-93AB-3D41758693B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73675" y="2234659"/>
            <a:ext cx="6514152" cy="1110708"/>
          </a:xfrm>
        </p:spPr>
        <p:txBody>
          <a:bodyPr anchor="t">
            <a:noAutofit/>
          </a:bodyPr>
          <a:lstStyle/>
          <a:p>
            <a:pPr marL="14287" indent="0">
              <a:buNone/>
            </a:pP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SELECT 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*</a:t>
            </a:r>
            <a:br>
              <a:rPr lang="en-US" sz="2400" dirty="0">
                <a:latin typeface="Lucida Sans Typewriter" charset="0"/>
                <a:ea typeface="Osaka" charset="0"/>
                <a:cs typeface="Osaka" charset="0"/>
              </a:rPr>
            </a:b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  </a:t>
            </a: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FROM 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Reserves AS R, Sailors AS S</a:t>
            </a:r>
            <a:br>
              <a:rPr lang="en-US" sz="2400" dirty="0">
                <a:latin typeface="Lucida Sans Typewriter" charset="0"/>
                <a:ea typeface="Osaka" charset="0"/>
                <a:cs typeface="Osaka" charset="0"/>
              </a:rPr>
            </a:b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WHERE</a:t>
            </a: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 </a:t>
            </a:r>
            <a:r>
              <a:rPr lang="en-US" sz="2400" i="1" dirty="0" err="1">
                <a:latin typeface="Lucida Sans Typewriter" charset="0"/>
                <a:ea typeface="Osaka" charset="0"/>
                <a:cs typeface="Osaka" charset="0"/>
              </a:rPr>
              <a:t>R.sid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 = </a:t>
            </a:r>
            <a:r>
              <a:rPr lang="en-US" sz="2400" i="1" dirty="0" err="1">
                <a:latin typeface="Lucida Sans Typewriter" charset="0"/>
                <a:ea typeface="Osaka" charset="0"/>
                <a:cs typeface="Osaka" charset="0"/>
              </a:rPr>
              <a:t>S.sid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;</a:t>
            </a:r>
            <a:endParaRPr lang="en-US" sz="2400" dirty="0">
              <a:latin typeface="Tahoma" charset="0"/>
              <a:ea typeface="Osaka" charset="0"/>
              <a:cs typeface="Osak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0099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732" y="356501"/>
            <a:ext cx="11616267" cy="1784308"/>
          </a:xfrm>
        </p:spPr>
        <p:txBody>
          <a:bodyPr>
            <a:normAutofit/>
          </a:bodyPr>
          <a:lstStyle/>
          <a:p>
            <a:r>
              <a:rPr lang="en-US" dirty="0"/>
              <a:t>Joining Sailors and Reservations in SQL</a:t>
            </a:r>
          </a:p>
        </p:txBody>
      </p:sp>
      <p:sp>
        <p:nvSpPr>
          <p:cNvPr id="27" name="Rectangle 3">
            <a:extLst>
              <a:ext uri="{FF2B5EF4-FFF2-40B4-BE49-F238E27FC236}">
                <a16:creationId xmlns:a16="http://schemas.microsoft.com/office/drawing/2014/main" id="{5E6D4035-95EE-46AD-93AB-3D41758693B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73675" y="2234659"/>
            <a:ext cx="6514152" cy="1110708"/>
          </a:xfrm>
        </p:spPr>
        <p:txBody>
          <a:bodyPr anchor="t">
            <a:noAutofit/>
          </a:bodyPr>
          <a:lstStyle/>
          <a:p>
            <a:pPr marL="14287" indent="0">
              <a:buNone/>
            </a:pP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SELECT 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*</a:t>
            </a:r>
            <a:br>
              <a:rPr lang="en-US" sz="2400" dirty="0">
                <a:latin typeface="Lucida Sans Typewriter" charset="0"/>
                <a:ea typeface="Osaka" charset="0"/>
                <a:cs typeface="Osaka" charset="0"/>
              </a:rPr>
            </a:b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  </a:t>
            </a: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FROM 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Reserves AS R, Sailors AS S</a:t>
            </a:r>
            <a:br>
              <a:rPr lang="en-US" sz="2400" dirty="0">
                <a:latin typeface="Lucida Sans Typewriter" charset="0"/>
                <a:ea typeface="Osaka" charset="0"/>
                <a:cs typeface="Osaka" charset="0"/>
              </a:rPr>
            </a:b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WHERE</a:t>
            </a: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 </a:t>
            </a:r>
            <a:r>
              <a:rPr lang="en-US" sz="2400" i="1" dirty="0" err="1">
                <a:latin typeface="Lucida Sans Typewriter" charset="0"/>
                <a:ea typeface="Osaka" charset="0"/>
                <a:cs typeface="Osaka" charset="0"/>
              </a:rPr>
              <a:t>R.sid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 = </a:t>
            </a:r>
            <a:r>
              <a:rPr lang="en-US" sz="2400" i="1" dirty="0" err="1">
                <a:latin typeface="Lucida Sans Typewriter" charset="0"/>
                <a:ea typeface="Osaka" charset="0"/>
                <a:cs typeface="Osaka" charset="0"/>
              </a:rPr>
              <a:t>S.sid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;</a:t>
            </a:r>
            <a:endParaRPr lang="en-US" sz="2400" dirty="0">
              <a:latin typeface="Tahoma" charset="0"/>
              <a:ea typeface="Osaka" charset="0"/>
              <a:cs typeface="Osaka" charset="0"/>
            </a:endParaRPr>
          </a:p>
        </p:txBody>
      </p:sp>
      <p:sp>
        <p:nvSpPr>
          <p:cNvPr id="28" name="Rectangle 5">
            <a:extLst>
              <a:ext uri="{FF2B5EF4-FFF2-40B4-BE49-F238E27FC236}">
                <a16:creationId xmlns:a16="http://schemas.microsoft.com/office/drawing/2014/main" id="{A7920262-1DCF-4098-A313-85EBDE3D0A7C}"/>
              </a:ext>
            </a:extLst>
          </p:cNvPr>
          <p:cNvSpPr txBox="1">
            <a:spLocks noChangeArrowheads="1"/>
          </p:cNvSpPr>
          <p:nvPr/>
        </p:nvSpPr>
        <p:spPr>
          <a:xfrm>
            <a:off x="575732" y="3791491"/>
            <a:ext cx="11082868" cy="2329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42913" algn="l" defTabSz="914377" rtl="0" eaLnBrk="1" latinLnBrk="0" hangingPunct="1">
              <a:lnSpc>
                <a:spcPct val="90000"/>
              </a:lnSpc>
              <a:spcBef>
                <a:spcPts val="2200"/>
              </a:spcBef>
              <a:buClr>
                <a:schemeClr val="tx1"/>
              </a:buClr>
              <a:buSzPct val="100000"/>
              <a:buFont typeface="Wingdings" charset="2"/>
              <a:buChar char="Ø"/>
              <a:defRPr sz="2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1pPr>
            <a:lvl2pPr marL="914400" indent="-45720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24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2pPr>
            <a:lvl3pPr marL="1373188" indent="-31115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20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3pPr>
            <a:lvl4pPr marL="1830388" indent="-236538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1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4pPr>
            <a:lvl5pPr marL="2287588" indent="-23495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1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Conceptually useful to think of joining as:</a:t>
            </a:r>
          </a:p>
          <a:p>
            <a:pPr lvl="1"/>
            <a:r>
              <a:rPr lang="en-US" dirty="0"/>
              <a:t>Form the cartesian product.</a:t>
            </a:r>
          </a:p>
          <a:p>
            <a:pPr lvl="1"/>
            <a:r>
              <a:rPr lang="en-US" dirty="0"/>
              <a:t>Select the rows where common attributes are equal.</a:t>
            </a:r>
          </a:p>
          <a:p>
            <a:r>
              <a:rPr lang="en-US" dirty="0"/>
              <a:t>However, SQL engine does not implement joins this way.</a:t>
            </a:r>
          </a:p>
          <a:p>
            <a:pPr lvl="1"/>
            <a:r>
              <a:rPr lang="en-US" dirty="0"/>
              <a:t>Query optimizer does something much more efficient (see CS186).</a:t>
            </a:r>
          </a:p>
        </p:txBody>
      </p:sp>
    </p:spTree>
    <p:extLst>
      <p:ext uri="{BB962C8B-B14F-4D97-AF65-F5344CB8AC3E}">
        <p14:creationId xmlns:p14="http://schemas.microsoft.com/office/powerpoint/2010/main" val="498941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Freeform 163"/>
          <p:cNvSpPr/>
          <p:nvPr/>
        </p:nvSpPr>
        <p:spPr>
          <a:xfrm>
            <a:off x="3593592" y="2020824"/>
            <a:ext cx="2862072" cy="4032504"/>
          </a:xfrm>
          <a:custGeom>
            <a:avLst/>
            <a:gdLst>
              <a:gd name="connsiteX0" fmla="*/ 2852928 w 2862072"/>
              <a:gd name="connsiteY0" fmla="*/ 813816 h 4032504"/>
              <a:gd name="connsiteX1" fmla="*/ 905256 w 2862072"/>
              <a:gd name="connsiteY1" fmla="*/ 0 h 4032504"/>
              <a:gd name="connsiteX2" fmla="*/ 0 w 2862072"/>
              <a:gd name="connsiteY2" fmla="*/ 2057400 h 4032504"/>
              <a:gd name="connsiteX3" fmla="*/ 1856232 w 2862072"/>
              <a:gd name="connsiteY3" fmla="*/ 4032504 h 4032504"/>
              <a:gd name="connsiteX4" fmla="*/ 2862072 w 2862072"/>
              <a:gd name="connsiteY4" fmla="*/ 2935224 h 4032504"/>
              <a:gd name="connsiteX5" fmla="*/ 2852928 w 2862072"/>
              <a:gd name="connsiteY5" fmla="*/ 813816 h 4032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62072" h="4032504">
                <a:moveTo>
                  <a:pt x="2852928" y="813816"/>
                </a:moveTo>
                <a:lnTo>
                  <a:pt x="905256" y="0"/>
                </a:lnTo>
                <a:lnTo>
                  <a:pt x="0" y="2057400"/>
                </a:lnTo>
                <a:lnTo>
                  <a:pt x="1856232" y="4032504"/>
                </a:lnTo>
                <a:lnTo>
                  <a:pt x="2862072" y="2935224"/>
                </a:lnTo>
                <a:lnTo>
                  <a:pt x="2852928" y="813816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satMod val="103000"/>
                  <a:tint val="94000"/>
                  <a:alpha val="0"/>
                  <a:lumMod val="0"/>
                  <a:lumOff val="100000"/>
                </a:schemeClr>
              </a:gs>
              <a:gs pos="100000">
                <a:schemeClr val="accent3">
                  <a:satMod val="120000"/>
                  <a:shade val="78000"/>
                  <a:lumMod val="0"/>
                </a:schemeClr>
              </a:gs>
            </a:gsLst>
            <a:lin ang="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91475" y="2002226"/>
          <a:ext cx="3640526" cy="168875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tableStyleId>{00A15C55-8517-42AA-B614-E9B94910E393}</a:tableStyleId>
              </a:tblPr>
              <a:tblGrid>
                <a:gridCol w="12733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79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91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9623">
                <a:tc>
                  <a:txBody>
                    <a:bodyPr/>
                    <a:lstStyle/>
                    <a:p>
                      <a:r>
                        <a:rPr lang="en-US" sz="1600" dirty="0"/>
                        <a:t>Name</a:t>
                      </a:r>
                    </a:p>
                  </a:txBody>
                  <a:tcPr marL="157975" marR="157975" marT="78987" marB="78987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Prod</a:t>
                      </a:r>
                    </a:p>
                  </a:txBody>
                  <a:tcPr marL="157975" marR="157975" marT="78987" marB="78987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Price</a:t>
                      </a:r>
                    </a:p>
                  </a:txBody>
                  <a:tcPr marL="157975" marR="157975" marT="78987" marB="78987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3045">
                <a:tc>
                  <a:txBody>
                    <a:bodyPr/>
                    <a:lstStyle/>
                    <a:p>
                      <a:r>
                        <a:rPr lang="en-US" sz="1600" dirty="0"/>
                        <a:t>Sue</a:t>
                      </a:r>
                    </a:p>
                  </a:txBody>
                  <a:tcPr marL="157975" marR="157975" marT="78987" marB="78987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iPod</a:t>
                      </a:r>
                    </a:p>
                  </a:txBody>
                  <a:tcPr marL="157975" marR="157975" marT="78987" marB="78987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$200.00</a:t>
                      </a:r>
                    </a:p>
                  </a:txBody>
                  <a:tcPr marL="157975" marR="157975" marT="78987" marB="78987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3045">
                <a:tc>
                  <a:txBody>
                    <a:bodyPr/>
                    <a:lstStyle/>
                    <a:p>
                      <a:r>
                        <a:rPr lang="en-US" sz="1600" dirty="0"/>
                        <a:t>Joey</a:t>
                      </a:r>
                    </a:p>
                  </a:txBody>
                  <a:tcPr marL="157975" marR="157975" marT="78987" marB="78987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Bike</a:t>
                      </a:r>
                    </a:p>
                  </a:txBody>
                  <a:tcPr marL="157975" marR="157975" marT="78987" marB="78987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$333.99</a:t>
                      </a:r>
                    </a:p>
                  </a:txBody>
                  <a:tcPr marL="157975" marR="157975" marT="78987" marB="78987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3045">
                <a:tc>
                  <a:txBody>
                    <a:bodyPr/>
                    <a:lstStyle/>
                    <a:p>
                      <a:r>
                        <a:rPr lang="en-US" sz="1600" dirty="0"/>
                        <a:t>Alice</a:t>
                      </a:r>
                    </a:p>
                  </a:txBody>
                  <a:tcPr marL="157975" marR="157975" marT="78987" marB="78987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Car</a:t>
                      </a:r>
                    </a:p>
                  </a:txBody>
                  <a:tcPr marL="157975" marR="157975" marT="78987" marB="78987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$999.00</a:t>
                      </a:r>
                    </a:p>
                  </a:txBody>
                  <a:tcPr marL="157975" marR="157975" marT="78987" marB="78987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Data Independence</a:t>
            </a:r>
            <a:endParaRPr lang="en-US" b="1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1861023" y="2932794"/>
          <a:ext cx="3152818" cy="1798015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tableStyleId>{93296810-A885-4BE3-A3E7-6D5BEEA58F35}</a:tableStyleId>
              </a:tblPr>
              <a:tblGrid>
                <a:gridCol w="5006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28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329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64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9603">
                <a:tc>
                  <a:txBody>
                    <a:bodyPr/>
                    <a:lstStyle/>
                    <a:p>
                      <a:r>
                        <a:rPr lang="en-US" sz="1600" u="sng" dirty="0" err="1"/>
                        <a:t>sid</a:t>
                      </a:r>
                      <a:endParaRPr lang="en-US" sz="1600" u="sng" dirty="0"/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sname</a:t>
                      </a:r>
                      <a:endParaRPr lang="en-US" sz="1600" dirty="0"/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rating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age</a:t>
                      </a:r>
                    </a:p>
                  </a:txBody>
                  <a:tcPr marL="81690" marR="81690" marT="40845" marB="4084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603">
                <a:tc>
                  <a:txBody>
                    <a:bodyPr/>
                    <a:lstStyle/>
                    <a:p>
                      <a:r>
                        <a:rPr lang="en-US" sz="1600" dirty="0"/>
                        <a:t>28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yuppy</a:t>
                      </a:r>
                      <a:endParaRPr lang="en-US" sz="1600" dirty="0"/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35.0</a:t>
                      </a:r>
                    </a:p>
                  </a:txBody>
                  <a:tcPr marL="81690" marR="81690" marT="40845" marB="4084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9603">
                <a:tc>
                  <a:txBody>
                    <a:bodyPr/>
                    <a:lstStyle/>
                    <a:p>
                      <a:r>
                        <a:rPr lang="en-US" sz="1600" dirty="0"/>
                        <a:t>31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lubber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8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55.5</a:t>
                      </a:r>
                    </a:p>
                  </a:txBody>
                  <a:tcPr marL="81690" marR="81690" marT="40845" marB="4084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9603">
                <a:tc>
                  <a:txBody>
                    <a:bodyPr/>
                    <a:lstStyle/>
                    <a:p>
                      <a:r>
                        <a:rPr lang="en-US" sz="1600" dirty="0"/>
                        <a:t>44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guppy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35.0</a:t>
                      </a:r>
                    </a:p>
                  </a:txBody>
                  <a:tcPr marL="81690" marR="81690" marT="40845" marB="4084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9603">
                <a:tc>
                  <a:txBody>
                    <a:bodyPr/>
                    <a:lstStyle/>
                    <a:p>
                      <a:r>
                        <a:rPr lang="en-US" sz="1600" dirty="0"/>
                        <a:t>58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rusty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10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35.0</a:t>
                      </a:r>
                    </a:p>
                  </a:txBody>
                  <a:tcPr marL="81690" marR="81690" marT="40845" marB="4084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2477000" y="4230954"/>
          <a:ext cx="2978869" cy="1821789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949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14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24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8970">
                <a:tc>
                  <a:txBody>
                    <a:bodyPr/>
                    <a:lstStyle/>
                    <a:p>
                      <a:r>
                        <a:rPr lang="en-US" sz="1600" u="sng" dirty="0"/>
                        <a:t>bid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u="none" dirty="0" err="1"/>
                        <a:t>bname</a:t>
                      </a:r>
                      <a:endParaRPr lang="en-US" sz="1600" u="none" dirty="0"/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u="none" dirty="0"/>
                        <a:t>color</a:t>
                      </a:r>
                    </a:p>
                  </a:txBody>
                  <a:tcPr marL="81690" marR="81690" marT="40845" marB="4084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1298">
                <a:tc>
                  <a:txBody>
                    <a:bodyPr/>
                    <a:lstStyle/>
                    <a:p>
                      <a:r>
                        <a:rPr lang="en-US" sz="1600" dirty="0"/>
                        <a:t>101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Interlake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blue</a:t>
                      </a:r>
                    </a:p>
                  </a:txBody>
                  <a:tcPr marL="81690" marR="81690" marT="40845" marB="4084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8925">
                <a:tc>
                  <a:txBody>
                    <a:bodyPr/>
                    <a:lstStyle/>
                    <a:p>
                      <a:r>
                        <a:rPr lang="en-US" sz="1600" dirty="0"/>
                        <a:t>102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Interlake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red</a:t>
                      </a:r>
                    </a:p>
                  </a:txBody>
                  <a:tcPr marL="81690" marR="81690" marT="40845" marB="4084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1298">
                <a:tc>
                  <a:txBody>
                    <a:bodyPr/>
                    <a:lstStyle/>
                    <a:p>
                      <a:r>
                        <a:rPr lang="en-US" sz="1600" dirty="0"/>
                        <a:t>104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Marine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red</a:t>
                      </a:r>
                    </a:p>
                  </a:txBody>
                  <a:tcPr marL="81690" marR="81690" marT="40845" marB="4084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1298">
                <a:tc>
                  <a:txBody>
                    <a:bodyPr/>
                    <a:lstStyle/>
                    <a:p>
                      <a:r>
                        <a:rPr lang="en-US" sz="1600" dirty="0"/>
                        <a:t>103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Clipper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green</a:t>
                      </a:r>
                    </a:p>
                  </a:txBody>
                  <a:tcPr marL="81690" marR="81690" marT="40845" marB="4084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292481" y="4723743"/>
            <a:ext cx="2207479" cy="2207479"/>
            <a:chOff x="554035" y="4130066"/>
            <a:chExt cx="6858000" cy="685800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54035" y="4130066"/>
              <a:ext cx="6858000" cy="6858000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08730" y="5523213"/>
              <a:ext cx="4743148" cy="2704851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41122" y="7112727"/>
              <a:ext cx="2650321" cy="895200"/>
            </a:xfrm>
            <a:prstGeom prst="rect">
              <a:avLst/>
            </a:prstGeom>
          </p:spPr>
        </p:pic>
      </p:grpSp>
      <p:sp>
        <p:nvSpPr>
          <p:cNvPr id="14" name="TextBox 13"/>
          <p:cNvSpPr txBox="1"/>
          <p:nvPr/>
        </p:nvSpPr>
        <p:spPr>
          <a:xfrm>
            <a:off x="910497" y="1531845"/>
            <a:ext cx="3621504" cy="58477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3200" dirty="0"/>
              <a:t>Relations (Tables)</a:t>
            </a:r>
          </a:p>
        </p:txBody>
      </p:sp>
      <p:sp>
        <p:nvSpPr>
          <p:cNvPr id="16" name="Rectangle 15"/>
          <p:cNvSpPr/>
          <p:nvPr/>
        </p:nvSpPr>
        <p:spPr>
          <a:xfrm rot="16200000">
            <a:off x="4273527" y="3746357"/>
            <a:ext cx="4642266" cy="4420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Abstraction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815674" y="1646237"/>
            <a:ext cx="4856414" cy="464226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6815674" y="1252886"/>
            <a:ext cx="4958409" cy="46166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400" dirty="0"/>
              <a:t>Database Management System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941169" y="1731406"/>
            <a:ext cx="4610007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400" dirty="0"/>
              <a:t>Optimized </a:t>
            </a:r>
            <a:r>
              <a:rPr lang="en-US" sz="2400"/>
              <a:t>Data Structures</a:t>
            </a:r>
            <a:endParaRPr lang="en-US" sz="2400" dirty="0"/>
          </a:p>
        </p:txBody>
      </p:sp>
      <p:grpSp>
        <p:nvGrpSpPr>
          <p:cNvPr id="90" name="Group 89"/>
          <p:cNvGrpSpPr/>
          <p:nvPr/>
        </p:nvGrpSpPr>
        <p:grpSpPr>
          <a:xfrm>
            <a:off x="7542964" y="2128399"/>
            <a:ext cx="4008212" cy="1844310"/>
            <a:chOff x="7542964" y="2291013"/>
            <a:chExt cx="4008212" cy="1844310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542964" y="2291013"/>
              <a:ext cx="4008212" cy="1844310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10324593" y="2779343"/>
              <a:ext cx="1106393" cy="400110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sz="2000"/>
                <a:t>B+Trees</a:t>
              </a:r>
              <a:endParaRPr lang="en-US" sz="2000" dirty="0"/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6999566" y="3972709"/>
            <a:ext cx="2045453" cy="2239949"/>
            <a:chOff x="446088" y="3587750"/>
            <a:chExt cx="3336925" cy="4171637"/>
          </a:xfrm>
        </p:grpSpPr>
        <p:sp>
          <p:nvSpPr>
            <p:cNvPr id="23" name="Rectangle 22"/>
            <p:cNvSpPr/>
            <p:nvPr/>
          </p:nvSpPr>
          <p:spPr bwMode="auto">
            <a:xfrm>
              <a:off x="446088" y="3587750"/>
              <a:ext cx="3336925" cy="417163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/>
              </a:pPr>
              <a:endParaRPr lang="en-US" sz="1400">
                <a:solidFill>
                  <a:srgbClr val="000000"/>
                </a:solidFill>
                <a:latin typeface="Arial" charset="0"/>
              </a:endParaRPr>
            </a:p>
          </p:txBody>
        </p:sp>
        <p:grpSp>
          <p:nvGrpSpPr>
            <p:cNvPr id="25" name="Group 147"/>
            <p:cNvGrpSpPr>
              <a:grpSpLocks/>
            </p:cNvGrpSpPr>
            <p:nvPr/>
          </p:nvGrpSpPr>
          <p:grpSpPr bwMode="auto">
            <a:xfrm>
              <a:off x="658813" y="3683000"/>
              <a:ext cx="2852737" cy="1239838"/>
              <a:chOff x="5520765" y="2200844"/>
              <a:chExt cx="2853314" cy="1238545"/>
            </a:xfrm>
          </p:grpSpPr>
          <p:grpSp>
            <p:nvGrpSpPr>
              <p:cNvPr id="26" name="Group 126"/>
              <p:cNvGrpSpPr>
                <a:grpSpLocks/>
              </p:cNvGrpSpPr>
              <p:nvPr/>
            </p:nvGrpSpPr>
            <p:grpSpPr bwMode="auto">
              <a:xfrm>
                <a:off x="5520765" y="2200844"/>
                <a:ext cx="1346704" cy="1238545"/>
                <a:chOff x="5520765" y="2476094"/>
                <a:chExt cx="1346704" cy="1238545"/>
              </a:xfrm>
            </p:grpSpPr>
            <p:sp>
              <p:nvSpPr>
                <p:cNvPr id="30" name="Folded Corner 29"/>
                <p:cNvSpPr/>
                <p:nvPr/>
              </p:nvSpPr>
              <p:spPr bwMode="auto">
                <a:xfrm rot="10800000">
                  <a:off x="5522352" y="2499882"/>
                  <a:ext cx="1344885" cy="1214757"/>
                </a:xfrm>
                <a:prstGeom prst="foldedCorner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2">
                  <a:schemeClr val="accent2"/>
                </a:fillRef>
                <a:effectRef idx="1">
                  <a:schemeClr val="accent2"/>
                </a:effectRef>
                <a:fontRef idx="minor">
                  <a:schemeClr val="dk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31" name="TextBox 109"/>
                <p:cNvSpPr txBox="1">
                  <a:spLocks noChangeArrowheads="1"/>
                </p:cNvSpPr>
                <p:nvPr/>
              </p:nvSpPr>
              <p:spPr bwMode="auto">
                <a:xfrm>
                  <a:off x="5520765" y="2476094"/>
                  <a:ext cx="1346704" cy="50158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1400">
                      <a:solidFill>
                        <a:srgbClr val="000000"/>
                      </a:solidFill>
                      <a:latin typeface="Arial" charset="0"/>
                    </a:rPr>
                    <a:t>Page 1</a:t>
                  </a:r>
                </a:p>
              </p:txBody>
            </p:sp>
          </p:grpSp>
          <p:grpSp>
            <p:nvGrpSpPr>
              <p:cNvPr id="27" name="Group 130"/>
              <p:cNvGrpSpPr>
                <a:grpSpLocks/>
              </p:cNvGrpSpPr>
              <p:nvPr/>
            </p:nvGrpSpPr>
            <p:grpSpPr bwMode="auto">
              <a:xfrm>
                <a:off x="7027375" y="2200844"/>
                <a:ext cx="1346704" cy="1238545"/>
                <a:chOff x="5520765" y="2476094"/>
                <a:chExt cx="1346704" cy="1238545"/>
              </a:xfrm>
            </p:grpSpPr>
            <p:sp>
              <p:nvSpPr>
                <p:cNvPr id="28" name="Folded Corner 27"/>
                <p:cNvSpPr/>
                <p:nvPr/>
              </p:nvSpPr>
              <p:spPr bwMode="auto">
                <a:xfrm rot="10800000">
                  <a:off x="5522585" y="2499882"/>
                  <a:ext cx="1344884" cy="1214757"/>
                </a:xfrm>
                <a:prstGeom prst="foldedCorner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2">
                  <a:schemeClr val="accent2"/>
                </a:fillRef>
                <a:effectRef idx="1">
                  <a:schemeClr val="accent2"/>
                </a:effectRef>
                <a:fontRef idx="minor">
                  <a:schemeClr val="dk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29" name="TextBox 132"/>
                <p:cNvSpPr txBox="1">
                  <a:spLocks noChangeArrowheads="1"/>
                </p:cNvSpPr>
                <p:nvPr/>
              </p:nvSpPr>
              <p:spPr bwMode="auto">
                <a:xfrm>
                  <a:off x="5520765" y="2476094"/>
                  <a:ext cx="1346704" cy="50158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1400">
                      <a:solidFill>
                        <a:srgbClr val="000000"/>
                      </a:solidFill>
                      <a:latin typeface="Arial" charset="0"/>
                    </a:rPr>
                    <a:t>Page 2</a:t>
                  </a:r>
                </a:p>
              </p:txBody>
            </p:sp>
          </p:grpSp>
        </p:grpSp>
        <p:sp>
          <p:nvSpPr>
            <p:cNvPr id="32" name="Folded Corner 31"/>
            <p:cNvSpPr/>
            <p:nvPr/>
          </p:nvSpPr>
          <p:spPr bwMode="auto">
            <a:xfrm rot="10800000">
              <a:off x="654050" y="5035550"/>
              <a:ext cx="1346200" cy="1214438"/>
            </a:xfrm>
            <a:prstGeom prst="foldedCorner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/>
              </a:pPr>
              <a:endParaRPr lang="en-US" sz="14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3" name="TextBox 135"/>
            <p:cNvSpPr txBox="1">
              <a:spLocks noChangeArrowheads="1"/>
            </p:cNvSpPr>
            <p:nvPr/>
          </p:nvSpPr>
          <p:spPr bwMode="auto">
            <a:xfrm>
              <a:off x="652463" y="5010150"/>
              <a:ext cx="1347787" cy="5021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en-US" sz="1400">
                  <a:solidFill>
                    <a:srgbClr val="000000"/>
                  </a:solidFill>
                  <a:latin typeface="Arial" charset="0"/>
                </a:rPr>
                <a:t>Page 3</a:t>
              </a:r>
            </a:p>
          </p:txBody>
        </p:sp>
        <p:sp>
          <p:nvSpPr>
            <p:cNvPr id="34" name="Folded Corner 33"/>
            <p:cNvSpPr/>
            <p:nvPr/>
          </p:nvSpPr>
          <p:spPr bwMode="auto">
            <a:xfrm rot="10800000">
              <a:off x="2160588" y="5035550"/>
              <a:ext cx="1346200" cy="1214438"/>
            </a:xfrm>
            <a:prstGeom prst="foldedCorner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/>
              </a:pPr>
              <a:endParaRPr lang="en-US" sz="14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5" name="TextBox 138"/>
            <p:cNvSpPr txBox="1">
              <a:spLocks noChangeArrowheads="1"/>
            </p:cNvSpPr>
            <p:nvPr/>
          </p:nvSpPr>
          <p:spPr bwMode="auto">
            <a:xfrm>
              <a:off x="2159000" y="5010150"/>
              <a:ext cx="1347788" cy="5021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en-US" sz="1400">
                  <a:solidFill>
                    <a:srgbClr val="000000"/>
                  </a:solidFill>
                  <a:latin typeface="Arial" charset="0"/>
                </a:rPr>
                <a:t>Page 4</a:t>
              </a:r>
            </a:p>
          </p:txBody>
        </p:sp>
        <p:sp>
          <p:nvSpPr>
            <p:cNvPr id="36" name="Folded Corner 35"/>
            <p:cNvSpPr/>
            <p:nvPr/>
          </p:nvSpPr>
          <p:spPr bwMode="auto">
            <a:xfrm rot="10800000">
              <a:off x="654050" y="6370638"/>
              <a:ext cx="1346200" cy="1214437"/>
            </a:xfrm>
            <a:prstGeom prst="foldedCorner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/>
              </a:pPr>
              <a:endParaRPr lang="en-US" sz="14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7" name="TextBox 141"/>
            <p:cNvSpPr txBox="1">
              <a:spLocks noChangeArrowheads="1"/>
            </p:cNvSpPr>
            <p:nvPr/>
          </p:nvSpPr>
          <p:spPr bwMode="auto">
            <a:xfrm>
              <a:off x="652463" y="6345238"/>
              <a:ext cx="1347787" cy="5021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en-US" sz="1400">
                  <a:solidFill>
                    <a:srgbClr val="000000"/>
                  </a:solidFill>
                  <a:latin typeface="Arial" charset="0"/>
                </a:rPr>
                <a:t>Page 5</a:t>
              </a:r>
            </a:p>
          </p:txBody>
        </p:sp>
        <p:sp>
          <p:nvSpPr>
            <p:cNvPr id="38" name="Folded Corner 37"/>
            <p:cNvSpPr/>
            <p:nvPr/>
          </p:nvSpPr>
          <p:spPr bwMode="auto">
            <a:xfrm rot="10800000">
              <a:off x="2160588" y="6370638"/>
              <a:ext cx="1346200" cy="1214437"/>
            </a:xfrm>
            <a:prstGeom prst="foldedCorner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/>
              </a:pPr>
              <a:endParaRPr lang="en-US" sz="14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9" name="TextBox 144"/>
            <p:cNvSpPr txBox="1">
              <a:spLocks noChangeArrowheads="1"/>
            </p:cNvSpPr>
            <p:nvPr/>
          </p:nvSpPr>
          <p:spPr bwMode="auto">
            <a:xfrm>
              <a:off x="2159000" y="6345238"/>
              <a:ext cx="1347788" cy="5021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en-US" sz="1400">
                  <a:solidFill>
                    <a:srgbClr val="000000"/>
                  </a:solidFill>
                  <a:latin typeface="Arial" charset="0"/>
                </a:rPr>
                <a:t>Page 6</a:t>
              </a:r>
            </a:p>
          </p:txBody>
        </p:sp>
        <p:grpSp>
          <p:nvGrpSpPr>
            <p:cNvPr id="44" name="Group 168"/>
            <p:cNvGrpSpPr>
              <a:grpSpLocks/>
            </p:cNvGrpSpPr>
            <p:nvPr/>
          </p:nvGrpSpPr>
          <p:grpSpPr bwMode="auto">
            <a:xfrm>
              <a:off x="768350" y="4059238"/>
              <a:ext cx="1155700" cy="365125"/>
              <a:chOff x="5599109" y="2630178"/>
              <a:chExt cx="1156186" cy="365970"/>
            </a:xfrm>
          </p:grpSpPr>
          <p:grpSp>
            <p:nvGrpSpPr>
              <p:cNvPr id="45" name="Group 158"/>
              <p:cNvGrpSpPr>
                <a:grpSpLocks/>
              </p:cNvGrpSpPr>
              <p:nvPr/>
            </p:nvGrpSpPr>
            <p:grpSpPr bwMode="auto">
              <a:xfrm>
                <a:off x="5599109" y="2630178"/>
                <a:ext cx="211059" cy="365970"/>
                <a:chOff x="1854286" y="5435378"/>
                <a:chExt cx="211059" cy="365970"/>
              </a:xfrm>
            </p:grpSpPr>
            <p:sp>
              <p:nvSpPr>
                <p:cNvPr id="53" name="Rectangle 52"/>
                <p:cNvSpPr/>
                <p:nvPr/>
              </p:nvSpPr>
              <p:spPr bwMode="auto">
                <a:xfrm>
                  <a:off x="1854286" y="5435378"/>
                  <a:ext cx="211227" cy="36597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54" name="Oval 53"/>
                <p:cNvSpPr/>
                <p:nvPr/>
              </p:nvSpPr>
              <p:spPr bwMode="auto">
                <a:xfrm>
                  <a:off x="1922578" y="5578584"/>
                  <a:ext cx="74643" cy="77967"/>
                </a:xfrm>
                <a:prstGeom prst="ellipse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46" name="Group 159"/>
              <p:cNvGrpSpPr>
                <a:grpSpLocks/>
              </p:cNvGrpSpPr>
              <p:nvPr/>
            </p:nvGrpSpPr>
            <p:grpSpPr bwMode="auto">
              <a:xfrm>
                <a:off x="5914151" y="2630178"/>
                <a:ext cx="211059" cy="365970"/>
                <a:chOff x="1854286" y="5435378"/>
                <a:chExt cx="211059" cy="365970"/>
              </a:xfrm>
            </p:grpSpPr>
            <p:sp>
              <p:nvSpPr>
                <p:cNvPr id="51" name="Rectangle 50"/>
                <p:cNvSpPr/>
                <p:nvPr/>
              </p:nvSpPr>
              <p:spPr bwMode="auto">
                <a:xfrm>
                  <a:off x="1853701" y="5435378"/>
                  <a:ext cx="211227" cy="36597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52" name="Oval 51"/>
                <p:cNvSpPr/>
                <p:nvPr/>
              </p:nvSpPr>
              <p:spPr bwMode="auto">
                <a:xfrm>
                  <a:off x="1921993" y="5578584"/>
                  <a:ext cx="74643" cy="77967"/>
                </a:xfrm>
                <a:prstGeom prst="ellipse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47" name="Group 162"/>
              <p:cNvGrpSpPr>
                <a:grpSpLocks/>
              </p:cNvGrpSpPr>
              <p:nvPr/>
            </p:nvGrpSpPr>
            <p:grpSpPr bwMode="auto">
              <a:xfrm>
                <a:off x="6229193" y="2630178"/>
                <a:ext cx="211059" cy="365970"/>
                <a:chOff x="1854286" y="5435378"/>
                <a:chExt cx="211059" cy="365970"/>
              </a:xfrm>
            </p:grpSpPr>
            <p:sp>
              <p:nvSpPr>
                <p:cNvPr id="49" name="Rectangle 48"/>
                <p:cNvSpPr/>
                <p:nvPr/>
              </p:nvSpPr>
              <p:spPr bwMode="auto">
                <a:xfrm>
                  <a:off x="1854705" y="5435378"/>
                  <a:ext cx="211226" cy="36597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50" name="Oval 49"/>
                <p:cNvSpPr/>
                <p:nvPr/>
              </p:nvSpPr>
              <p:spPr bwMode="auto">
                <a:xfrm>
                  <a:off x="1922996" y="5578584"/>
                  <a:ext cx="74644" cy="77967"/>
                </a:xfrm>
                <a:prstGeom prst="ellipse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8" name="Rectangle 47"/>
              <p:cNvSpPr/>
              <p:nvPr/>
            </p:nvSpPr>
            <p:spPr bwMode="auto">
              <a:xfrm>
                <a:off x="6544069" y="2630178"/>
                <a:ext cx="211226" cy="36597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4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55" name="Group 169"/>
            <p:cNvGrpSpPr>
              <a:grpSpLocks/>
            </p:cNvGrpSpPr>
            <p:nvPr/>
          </p:nvGrpSpPr>
          <p:grpSpPr bwMode="auto">
            <a:xfrm>
              <a:off x="768350" y="4503738"/>
              <a:ext cx="1155700" cy="366712"/>
              <a:chOff x="5599109" y="2630178"/>
              <a:chExt cx="1156186" cy="365970"/>
            </a:xfrm>
          </p:grpSpPr>
          <p:grpSp>
            <p:nvGrpSpPr>
              <p:cNvPr id="56" name="Group 170"/>
              <p:cNvGrpSpPr>
                <a:grpSpLocks/>
              </p:cNvGrpSpPr>
              <p:nvPr/>
            </p:nvGrpSpPr>
            <p:grpSpPr bwMode="auto">
              <a:xfrm>
                <a:off x="5599109" y="2630178"/>
                <a:ext cx="211059" cy="365970"/>
                <a:chOff x="1854286" y="5435378"/>
                <a:chExt cx="211059" cy="365970"/>
              </a:xfrm>
            </p:grpSpPr>
            <p:sp>
              <p:nvSpPr>
                <p:cNvPr id="62" name="Rectangle 61"/>
                <p:cNvSpPr/>
                <p:nvPr/>
              </p:nvSpPr>
              <p:spPr bwMode="auto">
                <a:xfrm>
                  <a:off x="1854286" y="5435378"/>
                  <a:ext cx="211227" cy="36597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63" name="Oval 62"/>
                <p:cNvSpPr/>
                <p:nvPr/>
              </p:nvSpPr>
              <p:spPr bwMode="auto">
                <a:xfrm>
                  <a:off x="1922578" y="5579548"/>
                  <a:ext cx="74643" cy="76046"/>
                </a:xfrm>
                <a:prstGeom prst="ellipse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57" name="Rectangle 56"/>
              <p:cNvSpPr/>
              <p:nvPr/>
            </p:nvSpPr>
            <p:spPr bwMode="auto">
              <a:xfrm>
                <a:off x="5913566" y="2630178"/>
                <a:ext cx="211227" cy="36597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4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8" name="Rectangle 57"/>
              <p:cNvSpPr/>
              <p:nvPr/>
            </p:nvSpPr>
            <p:spPr bwMode="auto">
              <a:xfrm>
                <a:off x="6229612" y="2630178"/>
                <a:ext cx="211226" cy="36597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4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grpSp>
            <p:nvGrpSpPr>
              <p:cNvPr id="59" name="Group 173"/>
              <p:cNvGrpSpPr>
                <a:grpSpLocks/>
              </p:cNvGrpSpPr>
              <p:nvPr/>
            </p:nvGrpSpPr>
            <p:grpSpPr bwMode="auto">
              <a:xfrm>
                <a:off x="6544236" y="2630178"/>
                <a:ext cx="211059" cy="365970"/>
                <a:chOff x="1854286" y="5435378"/>
                <a:chExt cx="211059" cy="365970"/>
              </a:xfrm>
            </p:grpSpPr>
            <p:sp>
              <p:nvSpPr>
                <p:cNvPr id="60" name="Rectangle 59"/>
                <p:cNvSpPr/>
                <p:nvPr/>
              </p:nvSpPr>
              <p:spPr bwMode="auto">
                <a:xfrm>
                  <a:off x="1854119" y="5435378"/>
                  <a:ext cx="211226" cy="36597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61" name="Oval 60"/>
                <p:cNvSpPr/>
                <p:nvPr/>
              </p:nvSpPr>
              <p:spPr bwMode="auto">
                <a:xfrm>
                  <a:off x="1922410" y="5579548"/>
                  <a:ext cx="74644" cy="76046"/>
                </a:xfrm>
                <a:prstGeom prst="ellipse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</p:grpSp>
        <p:grpSp>
          <p:nvGrpSpPr>
            <p:cNvPr id="64" name="Group 182"/>
            <p:cNvGrpSpPr>
              <a:grpSpLocks/>
            </p:cNvGrpSpPr>
            <p:nvPr/>
          </p:nvGrpSpPr>
          <p:grpSpPr bwMode="auto">
            <a:xfrm>
              <a:off x="2281238" y="4059238"/>
              <a:ext cx="1155700" cy="365125"/>
              <a:chOff x="5599109" y="2630178"/>
              <a:chExt cx="1156186" cy="365970"/>
            </a:xfrm>
          </p:grpSpPr>
          <p:grpSp>
            <p:nvGrpSpPr>
              <p:cNvPr id="65" name="Group 183"/>
              <p:cNvGrpSpPr>
                <a:grpSpLocks/>
              </p:cNvGrpSpPr>
              <p:nvPr/>
            </p:nvGrpSpPr>
            <p:grpSpPr bwMode="auto">
              <a:xfrm>
                <a:off x="5599109" y="2630178"/>
                <a:ext cx="211059" cy="365970"/>
                <a:chOff x="1854286" y="5435378"/>
                <a:chExt cx="211059" cy="365970"/>
              </a:xfrm>
            </p:grpSpPr>
            <p:sp>
              <p:nvSpPr>
                <p:cNvPr id="71" name="Rectangle 70"/>
                <p:cNvSpPr/>
                <p:nvPr/>
              </p:nvSpPr>
              <p:spPr bwMode="auto">
                <a:xfrm>
                  <a:off x="1854286" y="5435378"/>
                  <a:ext cx="211226" cy="36597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72" name="Oval 71"/>
                <p:cNvSpPr/>
                <p:nvPr/>
              </p:nvSpPr>
              <p:spPr bwMode="auto">
                <a:xfrm>
                  <a:off x="1922577" y="5578584"/>
                  <a:ext cx="74644" cy="77967"/>
                </a:xfrm>
                <a:prstGeom prst="ellipse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66" name="Group 184"/>
              <p:cNvGrpSpPr>
                <a:grpSpLocks/>
              </p:cNvGrpSpPr>
              <p:nvPr/>
            </p:nvGrpSpPr>
            <p:grpSpPr bwMode="auto">
              <a:xfrm>
                <a:off x="5914151" y="2630178"/>
                <a:ext cx="211059" cy="365970"/>
                <a:chOff x="1854286" y="5435378"/>
                <a:chExt cx="211059" cy="365970"/>
              </a:xfrm>
            </p:grpSpPr>
            <p:sp>
              <p:nvSpPr>
                <p:cNvPr id="69" name="Rectangle 68"/>
                <p:cNvSpPr/>
                <p:nvPr/>
              </p:nvSpPr>
              <p:spPr bwMode="auto">
                <a:xfrm>
                  <a:off x="1852112" y="5435378"/>
                  <a:ext cx="211227" cy="36597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70" name="Oval 69"/>
                <p:cNvSpPr/>
                <p:nvPr/>
              </p:nvSpPr>
              <p:spPr bwMode="auto">
                <a:xfrm>
                  <a:off x="1920404" y="5578584"/>
                  <a:ext cx="74643" cy="77967"/>
                </a:xfrm>
                <a:prstGeom prst="ellipse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67" name="Rectangle 66"/>
              <p:cNvSpPr/>
              <p:nvPr/>
            </p:nvSpPr>
            <p:spPr bwMode="auto">
              <a:xfrm>
                <a:off x="6229611" y="2630178"/>
                <a:ext cx="211227" cy="36597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4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68" name="Rectangle 67"/>
              <p:cNvSpPr/>
              <p:nvPr/>
            </p:nvSpPr>
            <p:spPr bwMode="auto">
              <a:xfrm>
                <a:off x="6544068" y="2630178"/>
                <a:ext cx="211227" cy="36597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4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73" name="Group 195"/>
            <p:cNvGrpSpPr>
              <a:grpSpLocks/>
            </p:cNvGrpSpPr>
            <p:nvPr/>
          </p:nvGrpSpPr>
          <p:grpSpPr bwMode="auto">
            <a:xfrm>
              <a:off x="2281238" y="4503738"/>
              <a:ext cx="1155700" cy="366712"/>
              <a:chOff x="5599109" y="2630178"/>
              <a:chExt cx="1156186" cy="365970"/>
            </a:xfrm>
          </p:grpSpPr>
          <p:sp>
            <p:nvSpPr>
              <p:cNvPr id="74" name="Rectangle 73"/>
              <p:cNvSpPr/>
              <p:nvPr/>
            </p:nvSpPr>
            <p:spPr bwMode="auto">
              <a:xfrm>
                <a:off x="5599109" y="2630178"/>
                <a:ext cx="211226" cy="36597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4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75" name="Rectangle 74"/>
              <p:cNvSpPr/>
              <p:nvPr/>
            </p:nvSpPr>
            <p:spPr bwMode="auto">
              <a:xfrm>
                <a:off x="5913566" y="2630178"/>
                <a:ext cx="211226" cy="36597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4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76" name="Rectangle 75"/>
              <p:cNvSpPr/>
              <p:nvPr/>
            </p:nvSpPr>
            <p:spPr bwMode="auto">
              <a:xfrm>
                <a:off x="6229611" y="2630178"/>
                <a:ext cx="211227" cy="36597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4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grpSp>
            <p:nvGrpSpPr>
              <p:cNvPr id="77" name="Group 199"/>
              <p:cNvGrpSpPr>
                <a:grpSpLocks/>
              </p:cNvGrpSpPr>
              <p:nvPr/>
            </p:nvGrpSpPr>
            <p:grpSpPr bwMode="auto">
              <a:xfrm>
                <a:off x="6544236" y="2630178"/>
                <a:ext cx="211059" cy="365970"/>
                <a:chOff x="1854286" y="5435378"/>
                <a:chExt cx="211059" cy="365970"/>
              </a:xfrm>
            </p:grpSpPr>
            <p:sp>
              <p:nvSpPr>
                <p:cNvPr id="78" name="Rectangle 77"/>
                <p:cNvSpPr/>
                <p:nvPr/>
              </p:nvSpPr>
              <p:spPr bwMode="auto">
                <a:xfrm>
                  <a:off x="1854118" y="5435378"/>
                  <a:ext cx="211227" cy="36597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79" name="Oval 78"/>
                <p:cNvSpPr/>
                <p:nvPr/>
              </p:nvSpPr>
              <p:spPr bwMode="auto">
                <a:xfrm>
                  <a:off x="1922410" y="5579548"/>
                  <a:ext cx="74643" cy="76046"/>
                </a:xfrm>
                <a:prstGeom prst="ellipse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</p:grpSp>
        <p:cxnSp>
          <p:nvCxnSpPr>
            <p:cNvPr id="80" name="Elbow Connector 79"/>
            <p:cNvCxnSpPr/>
            <p:nvPr/>
          </p:nvCxnSpPr>
          <p:spPr bwMode="auto">
            <a:xfrm flipV="1">
              <a:off x="1855788" y="4243388"/>
              <a:ext cx="425450" cy="444500"/>
            </a:xfrm>
            <a:prstGeom prst="bentConnector3">
              <a:avLst>
                <a:gd name="adj1" fmla="val 60826"/>
              </a:avLst>
            </a:prstGeom>
            <a:ln>
              <a:headEnd type="none" w="med" len="med"/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81" name="Elbow Connector 210"/>
            <p:cNvCxnSpPr>
              <a:cxnSpLocks noChangeShapeType="1"/>
            </p:cNvCxnSpPr>
            <p:nvPr/>
          </p:nvCxnSpPr>
          <p:spPr bwMode="auto">
            <a:xfrm rot="10800000" flipV="1">
              <a:off x="654050" y="4241800"/>
              <a:ext cx="182563" cy="1400175"/>
            </a:xfrm>
            <a:prstGeom prst="bentConnector3">
              <a:avLst>
                <a:gd name="adj1" fmla="val 162051"/>
              </a:avLst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2" name="Elbow Connector 215"/>
            <p:cNvCxnSpPr>
              <a:cxnSpLocks noChangeShapeType="1"/>
            </p:cNvCxnSpPr>
            <p:nvPr/>
          </p:nvCxnSpPr>
          <p:spPr bwMode="auto">
            <a:xfrm rot="-5400000" flipH="1" flipV="1">
              <a:off x="-465138" y="5322888"/>
              <a:ext cx="2773363" cy="534988"/>
            </a:xfrm>
            <a:prstGeom prst="bentConnector4">
              <a:avLst>
                <a:gd name="adj1" fmla="val -1870"/>
                <a:gd name="adj2" fmla="val 129843"/>
              </a:avLst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3" name="Elbow Connector 224"/>
            <p:cNvCxnSpPr>
              <a:cxnSpLocks noChangeShapeType="1"/>
            </p:cNvCxnSpPr>
            <p:nvPr/>
          </p:nvCxnSpPr>
          <p:spPr bwMode="auto">
            <a:xfrm rot="16200000" flipH="1">
              <a:off x="1020763" y="4502150"/>
              <a:ext cx="992187" cy="1287463"/>
            </a:xfrm>
            <a:prstGeom prst="bentConnector4">
              <a:avLst>
                <a:gd name="adj1" fmla="val -7546"/>
                <a:gd name="adj2" fmla="val 91412"/>
              </a:avLst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4" name="Elbow Connector 229"/>
            <p:cNvCxnSpPr>
              <a:cxnSpLocks noChangeShapeType="1"/>
            </p:cNvCxnSpPr>
            <p:nvPr/>
          </p:nvCxnSpPr>
          <p:spPr bwMode="auto">
            <a:xfrm rot="16200000" flipH="1">
              <a:off x="1717675" y="5187950"/>
              <a:ext cx="2773363" cy="804863"/>
            </a:xfrm>
            <a:prstGeom prst="bentConnector4">
              <a:avLst>
                <a:gd name="adj1" fmla="val -2426"/>
                <a:gd name="adj2" fmla="val 128398"/>
              </a:avLst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6" name="Elbow Connector 85"/>
            <p:cNvCxnSpPr/>
            <p:nvPr/>
          </p:nvCxnSpPr>
          <p:spPr bwMode="auto">
            <a:xfrm rot="16200000" flipH="1">
              <a:off x="3365501" y="4616450"/>
              <a:ext cx="38100" cy="104775"/>
            </a:xfrm>
            <a:prstGeom prst="bentConnector4">
              <a:avLst>
                <a:gd name="adj1" fmla="val -251275"/>
                <a:gd name="adj2" fmla="val 316621"/>
              </a:avLst>
            </a:prstGeom>
            <a:ln>
              <a:headEnd type="none" w="med" len="med"/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91" name="TextBox 90"/>
          <p:cNvSpPr txBox="1"/>
          <p:nvPr/>
        </p:nvSpPr>
        <p:spPr>
          <a:xfrm>
            <a:off x="9144365" y="4126486"/>
            <a:ext cx="1805302" cy="83099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400"/>
              <a:t>Optimized </a:t>
            </a:r>
            <a:br>
              <a:rPr lang="en-US" sz="2400"/>
            </a:br>
            <a:r>
              <a:rPr lang="en-US" sz="2400"/>
              <a:t>Storage</a:t>
            </a:r>
          </a:p>
        </p:txBody>
      </p:sp>
      <p:grpSp>
        <p:nvGrpSpPr>
          <p:cNvPr id="92" name="Group 49"/>
          <p:cNvGrpSpPr>
            <a:grpSpLocks/>
          </p:cNvGrpSpPr>
          <p:nvPr/>
        </p:nvGrpSpPr>
        <p:grpSpPr bwMode="auto">
          <a:xfrm>
            <a:off x="9171522" y="4978831"/>
            <a:ext cx="2269257" cy="1132246"/>
            <a:chOff x="332181" y="4681572"/>
            <a:chExt cx="3342658" cy="2064406"/>
          </a:xfrm>
        </p:grpSpPr>
        <p:sp>
          <p:nvSpPr>
            <p:cNvPr id="93" name="Folded Corner 92"/>
            <p:cNvSpPr/>
            <p:nvPr/>
          </p:nvSpPr>
          <p:spPr bwMode="auto">
            <a:xfrm>
              <a:off x="332181" y="4681572"/>
              <a:ext cx="3342658" cy="2064406"/>
            </a:xfrm>
            <a:prstGeom prst="foldedCorner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/>
              </a:pPr>
              <a:endParaRPr lang="en-US" sz="105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95" name="Rectangle 94"/>
            <p:cNvSpPr/>
            <p:nvPr/>
          </p:nvSpPr>
          <p:spPr bwMode="auto">
            <a:xfrm>
              <a:off x="389348" y="4749856"/>
              <a:ext cx="2326363" cy="504986"/>
            </a:xfrm>
            <a:prstGeom prst="rect">
              <a:avLst/>
            </a:prstGeom>
            <a:solidFill>
              <a:schemeClr val="accent1"/>
            </a:solidFill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1" hangingPunct="1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/>
              </a:pPr>
              <a:r>
                <a:rPr lang="en-US" sz="900" dirty="0">
                  <a:solidFill>
                    <a:srgbClr val="000000"/>
                  </a:solidFill>
                  <a:latin typeface="Arial" charset="0"/>
                </a:rPr>
                <a:t>Page</a:t>
              </a:r>
              <a:br>
                <a:rPr lang="en-US" sz="900" dirty="0">
                  <a:solidFill>
                    <a:srgbClr val="000000"/>
                  </a:solidFill>
                  <a:latin typeface="Arial" charset="0"/>
                </a:rPr>
              </a:br>
              <a:r>
                <a:rPr lang="en-US" sz="900" dirty="0">
                  <a:solidFill>
                    <a:srgbClr val="000000"/>
                  </a:solidFill>
                  <a:latin typeface="Arial" charset="0"/>
                </a:rPr>
                <a:t>Header</a:t>
              </a:r>
            </a:p>
          </p:txBody>
        </p:sp>
        <p:grpSp>
          <p:nvGrpSpPr>
            <p:cNvPr id="96" name="Group 7"/>
            <p:cNvGrpSpPr>
              <a:grpSpLocks/>
            </p:cNvGrpSpPr>
            <p:nvPr/>
          </p:nvGrpSpPr>
          <p:grpSpPr bwMode="auto">
            <a:xfrm>
              <a:off x="1247675" y="4823303"/>
              <a:ext cx="1355362" cy="365970"/>
              <a:chOff x="1247675" y="4823303"/>
              <a:chExt cx="1355362" cy="365970"/>
            </a:xfrm>
          </p:grpSpPr>
          <p:grpSp>
            <p:nvGrpSpPr>
              <p:cNvPr id="148" name="Group 6"/>
              <p:cNvGrpSpPr>
                <a:grpSpLocks/>
              </p:cNvGrpSpPr>
              <p:nvPr/>
            </p:nvGrpSpPr>
            <p:grpSpPr bwMode="auto">
              <a:xfrm>
                <a:off x="1247675" y="4823303"/>
                <a:ext cx="211059" cy="365970"/>
                <a:chOff x="5790463" y="2643797"/>
                <a:chExt cx="211059" cy="365970"/>
              </a:xfrm>
            </p:grpSpPr>
            <p:sp>
              <p:nvSpPr>
                <p:cNvPr id="161" name="Rectangle 160"/>
                <p:cNvSpPr/>
                <p:nvPr/>
              </p:nvSpPr>
              <p:spPr bwMode="auto">
                <a:xfrm>
                  <a:off x="5791223" y="2643399"/>
                  <a:ext cx="222314" cy="366828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05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62" name="Oval 161"/>
                <p:cNvSpPr/>
                <p:nvPr/>
              </p:nvSpPr>
              <p:spPr bwMode="auto">
                <a:xfrm>
                  <a:off x="5870621" y="2787907"/>
                  <a:ext cx="74634" cy="77813"/>
                </a:xfrm>
                <a:prstGeom prst="ellipse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05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49" name="Group 149"/>
              <p:cNvGrpSpPr>
                <a:grpSpLocks/>
              </p:cNvGrpSpPr>
              <p:nvPr/>
            </p:nvGrpSpPr>
            <p:grpSpPr bwMode="auto">
              <a:xfrm>
                <a:off x="1533751" y="4823303"/>
                <a:ext cx="211059" cy="365970"/>
                <a:chOff x="5790463" y="2643797"/>
                <a:chExt cx="211059" cy="365970"/>
              </a:xfrm>
            </p:grpSpPr>
            <p:sp>
              <p:nvSpPr>
                <p:cNvPr id="159" name="Rectangle 158"/>
                <p:cNvSpPr/>
                <p:nvPr/>
              </p:nvSpPr>
              <p:spPr bwMode="auto">
                <a:xfrm>
                  <a:off x="5790980" y="2643399"/>
                  <a:ext cx="211198" cy="366828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05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60" name="Oval 159"/>
                <p:cNvSpPr/>
                <p:nvPr/>
              </p:nvSpPr>
              <p:spPr bwMode="auto">
                <a:xfrm>
                  <a:off x="5859262" y="2787907"/>
                  <a:ext cx="74635" cy="77813"/>
                </a:xfrm>
                <a:prstGeom prst="ellipse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05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50" name="Group 165"/>
              <p:cNvGrpSpPr>
                <a:grpSpLocks/>
              </p:cNvGrpSpPr>
              <p:nvPr/>
            </p:nvGrpSpPr>
            <p:grpSpPr bwMode="auto">
              <a:xfrm>
                <a:off x="1819827" y="4823303"/>
                <a:ext cx="211059" cy="365970"/>
                <a:chOff x="5790463" y="2643797"/>
                <a:chExt cx="211059" cy="365970"/>
              </a:xfrm>
            </p:grpSpPr>
            <p:sp>
              <p:nvSpPr>
                <p:cNvPr id="157" name="Rectangle 156"/>
                <p:cNvSpPr/>
                <p:nvPr/>
              </p:nvSpPr>
              <p:spPr bwMode="auto">
                <a:xfrm>
                  <a:off x="5790737" y="2643399"/>
                  <a:ext cx="211198" cy="366828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05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58" name="Oval 157"/>
                <p:cNvSpPr/>
                <p:nvPr/>
              </p:nvSpPr>
              <p:spPr bwMode="auto">
                <a:xfrm>
                  <a:off x="5859019" y="2787907"/>
                  <a:ext cx="74635" cy="7781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05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51" name="Group 172"/>
              <p:cNvGrpSpPr>
                <a:grpSpLocks/>
              </p:cNvGrpSpPr>
              <p:nvPr/>
            </p:nvGrpSpPr>
            <p:grpSpPr bwMode="auto">
              <a:xfrm>
                <a:off x="2105903" y="4823303"/>
                <a:ext cx="211059" cy="365970"/>
                <a:chOff x="5790463" y="2643797"/>
                <a:chExt cx="211059" cy="365970"/>
              </a:xfrm>
            </p:grpSpPr>
            <p:sp>
              <p:nvSpPr>
                <p:cNvPr id="155" name="Rectangle 154"/>
                <p:cNvSpPr/>
                <p:nvPr/>
              </p:nvSpPr>
              <p:spPr bwMode="auto">
                <a:xfrm>
                  <a:off x="5790494" y="2643399"/>
                  <a:ext cx="211198" cy="366828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05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56" name="Oval 155"/>
                <p:cNvSpPr/>
                <p:nvPr/>
              </p:nvSpPr>
              <p:spPr bwMode="auto">
                <a:xfrm>
                  <a:off x="5858776" y="2787907"/>
                  <a:ext cx="74635" cy="7781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05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52" name="Group 190"/>
              <p:cNvGrpSpPr>
                <a:grpSpLocks/>
              </p:cNvGrpSpPr>
              <p:nvPr/>
            </p:nvGrpSpPr>
            <p:grpSpPr bwMode="auto">
              <a:xfrm>
                <a:off x="2391978" y="4823303"/>
                <a:ext cx="211059" cy="365970"/>
                <a:chOff x="5790463" y="2643797"/>
                <a:chExt cx="211059" cy="365970"/>
              </a:xfrm>
            </p:grpSpPr>
            <p:sp>
              <p:nvSpPr>
                <p:cNvPr id="153" name="Rectangle 152"/>
                <p:cNvSpPr/>
                <p:nvPr/>
              </p:nvSpPr>
              <p:spPr bwMode="auto">
                <a:xfrm>
                  <a:off x="5790252" y="2643399"/>
                  <a:ext cx="211198" cy="366828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05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54" name="Oval 153"/>
                <p:cNvSpPr/>
                <p:nvPr/>
              </p:nvSpPr>
              <p:spPr bwMode="auto">
                <a:xfrm>
                  <a:off x="5858534" y="2787907"/>
                  <a:ext cx="74635" cy="77813"/>
                </a:xfrm>
                <a:prstGeom prst="ellipse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05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</p:grpSp>
        <p:grpSp>
          <p:nvGrpSpPr>
            <p:cNvPr id="97" name="Group 225"/>
            <p:cNvGrpSpPr>
              <a:grpSpLocks/>
            </p:cNvGrpSpPr>
            <p:nvPr/>
          </p:nvGrpSpPr>
          <p:grpSpPr bwMode="auto">
            <a:xfrm>
              <a:off x="1841699" y="5614409"/>
              <a:ext cx="1765631" cy="257107"/>
              <a:chOff x="5388934" y="2903927"/>
              <a:chExt cx="3337100" cy="541672"/>
            </a:xfrm>
          </p:grpSpPr>
          <p:sp>
            <p:nvSpPr>
              <p:cNvPr id="134" name="Rectangle 133"/>
              <p:cNvSpPr/>
              <p:nvPr/>
            </p:nvSpPr>
            <p:spPr bwMode="auto">
              <a:xfrm>
                <a:off x="5390131" y="2902498"/>
                <a:ext cx="789340" cy="505185"/>
              </a:xfrm>
              <a:prstGeom prst="rect">
                <a:avLst/>
              </a:prstGeom>
              <a:solidFill>
                <a:schemeClr val="accent1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35" name="Rectangle 134"/>
              <p:cNvSpPr/>
              <p:nvPr/>
            </p:nvSpPr>
            <p:spPr bwMode="auto">
              <a:xfrm>
                <a:off x="5681256" y="2972755"/>
                <a:ext cx="213093" cy="364672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36" name="Rectangle 135"/>
              <p:cNvSpPr/>
              <p:nvPr/>
            </p:nvSpPr>
            <p:spPr bwMode="auto">
              <a:xfrm>
                <a:off x="5930364" y="2972755"/>
                <a:ext cx="210091" cy="364672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37" name="Rectangle 136"/>
              <p:cNvSpPr/>
              <p:nvPr/>
            </p:nvSpPr>
            <p:spPr bwMode="auto">
              <a:xfrm>
                <a:off x="6170468" y="2902498"/>
                <a:ext cx="207089" cy="505185"/>
              </a:xfrm>
              <a:prstGeom prst="rect">
                <a:avLst/>
              </a:prstGeom>
              <a:solidFill>
                <a:schemeClr val="accent6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38" name="Rectangle 137"/>
              <p:cNvSpPr/>
              <p:nvPr/>
            </p:nvSpPr>
            <p:spPr bwMode="auto">
              <a:xfrm>
                <a:off x="6377556" y="2902498"/>
                <a:ext cx="207090" cy="505185"/>
              </a:xfrm>
              <a:prstGeom prst="rect">
                <a:avLst/>
              </a:prstGeom>
              <a:solidFill>
                <a:schemeClr val="accent6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3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39" name="Rectangle 138"/>
              <p:cNvSpPr/>
              <p:nvPr/>
            </p:nvSpPr>
            <p:spPr bwMode="auto">
              <a:xfrm rot="16200000">
                <a:off x="6408587" y="3069553"/>
                <a:ext cx="505185" cy="171075"/>
              </a:xfrm>
              <a:prstGeom prst="rect">
                <a:avLst/>
              </a:prstGeom>
              <a:solidFill>
                <a:schemeClr val="accent6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3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40" name="Rectangle 139"/>
              <p:cNvSpPr/>
              <p:nvPr/>
            </p:nvSpPr>
            <p:spPr bwMode="auto">
              <a:xfrm>
                <a:off x="6740714" y="2902498"/>
                <a:ext cx="501216" cy="505185"/>
              </a:xfrm>
              <a:prstGeom prst="rect">
                <a:avLst/>
              </a:prstGeom>
              <a:solidFill>
                <a:schemeClr val="accent2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41" name="Rectangle 140"/>
              <p:cNvSpPr/>
              <p:nvPr/>
            </p:nvSpPr>
            <p:spPr bwMode="auto">
              <a:xfrm>
                <a:off x="7241930" y="2902498"/>
                <a:ext cx="1449627" cy="505185"/>
              </a:xfrm>
              <a:prstGeom prst="rect">
                <a:avLst/>
              </a:prstGeom>
              <a:solidFill>
                <a:schemeClr val="accent2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cxnSp>
            <p:nvCxnSpPr>
              <p:cNvPr id="142" name="Elbow Connector 236"/>
              <p:cNvCxnSpPr>
                <a:cxnSpLocks noChangeShapeType="1"/>
              </p:cNvCxnSpPr>
              <p:nvPr/>
            </p:nvCxnSpPr>
            <p:spPr bwMode="auto">
              <a:xfrm rot="16200000" flipH="1">
                <a:off x="6391342" y="2596151"/>
                <a:ext cx="251461" cy="1447434"/>
              </a:xfrm>
              <a:prstGeom prst="bentConnector3">
                <a:avLst>
                  <a:gd name="adj1" fmla="val 190907"/>
                </a:avLst>
              </a:prstGeom>
              <a:noFill/>
              <a:ln w="12700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43" name="Elbow Connector 237"/>
              <p:cNvCxnSpPr>
                <a:cxnSpLocks noChangeShapeType="1"/>
              </p:cNvCxnSpPr>
              <p:nvPr/>
            </p:nvCxnSpPr>
            <p:spPr bwMode="auto">
              <a:xfrm rot="16200000" flipH="1">
                <a:off x="7234134" y="1990275"/>
                <a:ext cx="251463" cy="2659185"/>
              </a:xfrm>
              <a:prstGeom prst="bentConnector3">
                <a:avLst>
                  <a:gd name="adj1" fmla="val 246306"/>
                </a:avLst>
              </a:prstGeom>
              <a:noFill/>
              <a:ln w="12700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44" name="Oval 143"/>
              <p:cNvSpPr/>
              <p:nvPr/>
            </p:nvSpPr>
            <p:spPr bwMode="auto">
              <a:xfrm>
                <a:off x="5756289" y="3116617"/>
                <a:ext cx="75031" cy="76948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45" name="Oval 144"/>
              <p:cNvSpPr/>
              <p:nvPr/>
            </p:nvSpPr>
            <p:spPr bwMode="auto">
              <a:xfrm>
                <a:off x="5993390" y="3116617"/>
                <a:ext cx="75033" cy="76948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46" name="Oval 145"/>
              <p:cNvSpPr/>
              <p:nvPr/>
            </p:nvSpPr>
            <p:spPr bwMode="auto">
              <a:xfrm>
                <a:off x="7202914" y="3367536"/>
                <a:ext cx="75031" cy="7695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47" name="Oval 146"/>
              <p:cNvSpPr/>
              <p:nvPr/>
            </p:nvSpPr>
            <p:spPr bwMode="auto">
              <a:xfrm>
                <a:off x="8652540" y="3367536"/>
                <a:ext cx="72031" cy="7695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98" name="Group 205"/>
            <p:cNvGrpSpPr>
              <a:grpSpLocks/>
            </p:cNvGrpSpPr>
            <p:nvPr/>
          </p:nvGrpSpPr>
          <p:grpSpPr bwMode="auto">
            <a:xfrm>
              <a:off x="449334" y="5614409"/>
              <a:ext cx="1411371" cy="257107"/>
              <a:chOff x="5388934" y="2903927"/>
              <a:chExt cx="2667537" cy="541672"/>
            </a:xfrm>
          </p:grpSpPr>
          <p:sp>
            <p:nvSpPr>
              <p:cNvPr id="120" name="Rectangle 119"/>
              <p:cNvSpPr/>
              <p:nvPr/>
            </p:nvSpPr>
            <p:spPr bwMode="auto">
              <a:xfrm>
                <a:off x="5389607" y="2902498"/>
                <a:ext cx="789342" cy="505185"/>
              </a:xfrm>
              <a:prstGeom prst="rect">
                <a:avLst/>
              </a:prstGeom>
              <a:solidFill>
                <a:schemeClr val="accent1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21" name="Rectangle 120"/>
              <p:cNvSpPr/>
              <p:nvPr/>
            </p:nvSpPr>
            <p:spPr bwMode="auto">
              <a:xfrm>
                <a:off x="5683734" y="2972755"/>
                <a:ext cx="210091" cy="364672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22" name="Rectangle 121"/>
              <p:cNvSpPr/>
              <p:nvPr/>
            </p:nvSpPr>
            <p:spPr bwMode="auto">
              <a:xfrm>
                <a:off x="5929841" y="2972755"/>
                <a:ext cx="213093" cy="364672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23" name="Rectangle 122"/>
              <p:cNvSpPr/>
              <p:nvPr/>
            </p:nvSpPr>
            <p:spPr bwMode="auto">
              <a:xfrm>
                <a:off x="6169945" y="2902498"/>
                <a:ext cx="210091" cy="505185"/>
              </a:xfrm>
              <a:prstGeom prst="rect">
                <a:avLst/>
              </a:prstGeom>
              <a:solidFill>
                <a:schemeClr val="accent6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24" name="Rectangle 123"/>
              <p:cNvSpPr/>
              <p:nvPr/>
            </p:nvSpPr>
            <p:spPr bwMode="auto">
              <a:xfrm>
                <a:off x="6380036" y="2902498"/>
                <a:ext cx="207091" cy="505185"/>
              </a:xfrm>
              <a:prstGeom prst="rect">
                <a:avLst/>
              </a:prstGeom>
              <a:solidFill>
                <a:schemeClr val="accent6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3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25" name="Rectangle 124"/>
              <p:cNvSpPr/>
              <p:nvPr/>
            </p:nvSpPr>
            <p:spPr bwMode="auto">
              <a:xfrm rot="16200000">
                <a:off x="6409567" y="3068052"/>
                <a:ext cx="505185" cy="174075"/>
              </a:xfrm>
              <a:prstGeom prst="rect">
                <a:avLst/>
              </a:prstGeom>
              <a:solidFill>
                <a:schemeClr val="accent6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3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26" name="Rectangle 125"/>
              <p:cNvSpPr/>
              <p:nvPr/>
            </p:nvSpPr>
            <p:spPr bwMode="auto">
              <a:xfrm>
                <a:off x="6740191" y="2902498"/>
                <a:ext cx="501218" cy="505185"/>
              </a:xfrm>
              <a:prstGeom prst="rect">
                <a:avLst/>
              </a:prstGeom>
              <a:solidFill>
                <a:schemeClr val="accent2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27" name="Rectangle 126"/>
              <p:cNvSpPr/>
              <p:nvPr/>
            </p:nvSpPr>
            <p:spPr bwMode="auto">
              <a:xfrm>
                <a:off x="7241409" y="2902498"/>
                <a:ext cx="783338" cy="505185"/>
              </a:xfrm>
              <a:prstGeom prst="rect">
                <a:avLst/>
              </a:prstGeom>
              <a:solidFill>
                <a:schemeClr val="accent2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cxnSp>
            <p:nvCxnSpPr>
              <p:cNvPr id="128" name="Elbow Connector 218"/>
              <p:cNvCxnSpPr>
                <a:cxnSpLocks noChangeShapeType="1"/>
              </p:cNvCxnSpPr>
              <p:nvPr/>
            </p:nvCxnSpPr>
            <p:spPr bwMode="auto">
              <a:xfrm rot="16200000" flipH="1">
                <a:off x="6391342" y="2596151"/>
                <a:ext cx="251461" cy="1447434"/>
              </a:xfrm>
              <a:prstGeom prst="bentConnector3">
                <a:avLst>
                  <a:gd name="adj1" fmla="val 190907"/>
                </a:avLst>
              </a:prstGeom>
              <a:noFill/>
              <a:ln w="12700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29" name="Elbow Connector 219"/>
              <p:cNvCxnSpPr>
                <a:cxnSpLocks noChangeShapeType="1"/>
              </p:cNvCxnSpPr>
              <p:nvPr/>
            </p:nvCxnSpPr>
            <p:spPr bwMode="auto">
              <a:xfrm rot="16200000" flipH="1">
                <a:off x="6899354" y="2325057"/>
                <a:ext cx="251461" cy="1989622"/>
              </a:xfrm>
              <a:prstGeom prst="bentConnector3">
                <a:avLst>
                  <a:gd name="adj1" fmla="val 241412"/>
                </a:avLst>
              </a:prstGeom>
              <a:noFill/>
              <a:ln w="12700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30" name="Oval 129"/>
              <p:cNvSpPr/>
              <p:nvPr/>
            </p:nvSpPr>
            <p:spPr bwMode="auto">
              <a:xfrm>
                <a:off x="5758768" y="3116617"/>
                <a:ext cx="72031" cy="76948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31" name="Oval 130"/>
              <p:cNvSpPr/>
              <p:nvPr/>
            </p:nvSpPr>
            <p:spPr bwMode="auto">
              <a:xfrm>
                <a:off x="5995869" y="3116617"/>
                <a:ext cx="72031" cy="76948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32" name="Oval 131"/>
              <p:cNvSpPr/>
              <p:nvPr/>
            </p:nvSpPr>
            <p:spPr bwMode="auto">
              <a:xfrm>
                <a:off x="7205394" y="3367536"/>
                <a:ext cx="72031" cy="7695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33" name="Oval 132"/>
              <p:cNvSpPr/>
              <p:nvPr/>
            </p:nvSpPr>
            <p:spPr bwMode="auto">
              <a:xfrm>
                <a:off x="7985731" y="3367536"/>
                <a:ext cx="72031" cy="7695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sp>
          <p:nvSpPr>
            <p:cNvPr id="99" name="Oval 98"/>
            <p:cNvSpPr/>
            <p:nvPr/>
          </p:nvSpPr>
          <p:spPr bwMode="auto">
            <a:xfrm>
              <a:off x="424283" y="5581971"/>
              <a:ext cx="38111" cy="36524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/>
              </a:pPr>
              <a:endParaRPr lang="en-US" sz="105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00" name="Oval 99"/>
            <p:cNvSpPr/>
            <p:nvPr/>
          </p:nvSpPr>
          <p:spPr bwMode="auto">
            <a:xfrm>
              <a:off x="1829629" y="5583558"/>
              <a:ext cx="39699" cy="36525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/>
              </a:pPr>
              <a:endParaRPr lang="en-US" sz="1050">
                <a:solidFill>
                  <a:srgbClr val="000000"/>
                </a:solidFill>
                <a:latin typeface="Arial" charset="0"/>
              </a:endParaRPr>
            </a:p>
          </p:txBody>
        </p:sp>
        <p:cxnSp>
          <p:nvCxnSpPr>
            <p:cNvPr id="101" name="Elbow Connector 246"/>
            <p:cNvCxnSpPr>
              <a:cxnSpLocks noChangeShapeType="1"/>
            </p:cNvCxnSpPr>
            <p:nvPr/>
          </p:nvCxnSpPr>
          <p:spPr bwMode="auto">
            <a:xfrm rot="5400000">
              <a:off x="629253" y="4858371"/>
              <a:ext cx="537614" cy="910289"/>
            </a:xfrm>
            <a:prstGeom prst="bentConnector3">
              <a:avLst>
                <a:gd name="adj1" fmla="val 70009"/>
              </a:avLst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" name="Elbow Connector 251"/>
            <p:cNvCxnSpPr>
              <a:cxnSpLocks noChangeShapeType="1"/>
            </p:cNvCxnSpPr>
            <p:nvPr/>
          </p:nvCxnSpPr>
          <p:spPr bwMode="auto">
            <a:xfrm rot="16200000" flipH="1">
              <a:off x="1475041" y="5208946"/>
              <a:ext cx="538580" cy="210103"/>
            </a:xfrm>
            <a:prstGeom prst="bentConnector3">
              <a:avLst>
                <a:gd name="adj1" fmla="val 50000"/>
              </a:avLst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03" name="Group 254"/>
            <p:cNvGrpSpPr>
              <a:grpSpLocks/>
            </p:cNvGrpSpPr>
            <p:nvPr/>
          </p:nvGrpSpPr>
          <p:grpSpPr bwMode="auto">
            <a:xfrm>
              <a:off x="457364" y="6171975"/>
              <a:ext cx="2362953" cy="257107"/>
              <a:chOff x="5388934" y="2903927"/>
              <a:chExt cx="4466058" cy="541672"/>
            </a:xfrm>
          </p:grpSpPr>
          <p:sp>
            <p:nvSpPr>
              <p:cNvPr id="106" name="Rectangle 105"/>
              <p:cNvSpPr/>
              <p:nvPr/>
            </p:nvSpPr>
            <p:spPr bwMode="auto">
              <a:xfrm>
                <a:off x="5389437" y="2905474"/>
                <a:ext cx="789340" cy="501841"/>
              </a:xfrm>
              <a:prstGeom prst="rect">
                <a:avLst/>
              </a:prstGeom>
              <a:solidFill>
                <a:schemeClr val="accent1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7" name="Rectangle 106"/>
              <p:cNvSpPr/>
              <p:nvPr/>
            </p:nvSpPr>
            <p:spPr bwMode="auto">
              <a:xfrm>
                <a:off x="5683564" y="2972386"/>
                <a:ext cx="210091" cy="36467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8" name="Rectangle 107"/>
              <p:cNvSpPr/>
              <p:nvPr/>
            </p:nvSpPr>
            <p:spPr bwMode="auto">
              <a:xfrm>
                <a:off x="5929671" y="2972386"/>
                <a:ext cx="213091" cy="36467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9" name="Rectangle 108"/>
              <p:cNvSpPr/>
              <p:nvPr/>
            </p:nvSpPr>
            <p:spPr bwMode="auto">
              <a:xfrm>
                <a:off x="6169774" y="2905474"/>
                <a:ext cx="210091" cy="501841"/>
              </a:xfrm>
              <a:prstGeom prst="rect">
                <a:avLst/>
              </a:prstGeom>
              <a:solidFill>
                <a:schemeClr val="accent6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10" name="Rectangle 109"/>
              <p:cNvSpPr/>
              <p:nvPr/>
            </p:nvSpPr>
            <p:spPr bwMode="auto">
              <a:xfrm>
                <a:off x="6379865" y="2905474"/>
                <a:ext cx="207089" cy="501841"/>
              </a:xfrm>
              <a:prstGeom prst="rect">
                <a:avLst/>
              </a:prstGeom>
              <a:solidFill>
                <a:schemeClr val="accent6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3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11" name="Rectangle 110"/>
              <p:cNvSpPr/>
              <p:nvPr/>
            </p:nvSpPr>
            <p:spPr bwMode="auto">
              <a:xfrm rot="16200000">
                <a:off x="6411066" y="3069357"/>
                <a:ext cx="501841" cy="174075"/>
              </a:xfrm>
              <a:prstGeom prst="rect">
                <a:avLst/>
              </a:prstGeom>
              <a:solidFill>
                <a:schemeClr val="accent6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3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12" name="Rectangle 111"/>
              <p:cNvSpPr/>
              <p:nvPr/>
            </p:nvSpPr>
            <p:spPr bwMode="auto">
              <a:xfrm>
                <a:off x="6740021" y="2905474"/>
                <a:ext cx="2289989" cy="501841"/>
              </a:xfrm>
              <a:prstGeom prst="rect">
                <a:avLst/>
              </a:prstGeom>
              <a:solidFill>
                <a:schemeClr val="accent2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13" name="Rectangle 112"/>
              <p:cNvSpPr/>
              <p:nvPr/>
            </p:nvSpPr>
            <p:spPr bwMode="auto">
              <a:xfrm>
                <a:off x="9039015" y="2905474"/>
                <a:ext cx="783338" cy="501841"/>
              </a:xfrm>
              <a:prstGeom prst="rect">
                <a:avLst/>
              </a:prstGeom>
              <a:solidFill>
                <a:schemeClr val="accent2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cxnSp>
            <p:nvCxnSpPr>
              <p:cNvPr id="114" name="Elbow Connector 264"/>
              <p:cNvCxnSpPr>
                <a:cxnSpLocks noChangeShapeType="1"/>
              </p:cNvCxnSpPr>
              <p:nvPr/>
            </p:nvCxnSpPr>
            <p:spPr bwMode="auto">
              <a:xfrm rot="16200000" flipH="1">
                <a:off x="7282984" y="1704508"/>
                <a:ext cx="251463" cy="3230720"/>
              </a:xfrm>
              <a:prstGeom prst="bentConnector3">
                <a:avLst>
                  <a:gd name="adj1" fmla="val 291523"/>
                </a:avLst>
              </a:prstGeom>
              <a:noFill/>
              <a:ln w="12700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15" name="Elbow Connector 265"/>
              <p:cNvCxnSpPr>
                <a:cxnSpLocks noChangeShapeType="1"/>
              </p:cNvCxnSpPr>
              <p:nvPr/>
            </p:nvCxnSpPr>
            <p:spPr bwMode="auto">
              <a:xfrm rot="16200000" flipH="1">
                <a:off x="7798613" y="1425796"/>
                <a:ext cx="251463" cy="3788143"/>
              </a:xfrm>
              <a:prstGeom prst="bentConnector3">
                <a:avLst>
                  <a:gd name="adj1" fmla="val 211796"/>
                </a:avLst>
              </a:prstGeom>
              <a:noFill/>
              <a:ln w="12700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16" name="Oval 115"/>
              <p:cNvSpPr/>
              <p:nvPr/>
            </p:nvSpPr>
            <p:spPr bwMode="auto">
              <a:xfrm>
                <a:off x="5758596" y="3116246"/>
                <a:ext cx="72031" cy="7695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17" name="Oval 116"/>
              <p:cNvSpPr/>
              <p:nvPr/>
            </p:nvSpPr>
            <p:spPr bwMode="auto">
              <a:xfrm>
                <a:off x="5992697" y="3116246"/>
                <a:ext cx="75033" cy="7695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18" name="Oval 117"/>
              <p:cNvSpPr/>
              <p:nvPr/>
            </p:nvSpPr>
            <p:spPr bwMode="auto">
              <a:xfrm>
                <a:off x="8987992" y="3367167"/>
                <a:ext cx="72031" cy="76948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19" name="Oval 118"/>
              <p:cNvSpPr/>
              <p:nvPr/>
            </p:nvSpPr>
            <p:spPr bwMode="auto">
              <a:xfrm>
                <a:off x="9783337" y="3367167"/>
                <a:ext cx="72031" cy="76948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sp>
          <p:nvSpPr>
            <p:cNvPr id="104" name="Oval 103"/>
            <p:cNvSpPr/>
            <p:nvPr/>
          </p:nvSpPr>
          <p:spPr bwMode="auto">
            <a:xfrm>
              <a:off x="432223" y="6123480"/>
              <a:ext cx="38111" cy="36525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/>
              </a:pPr>
              <a:endParaRPr lang="en-US" sz="1050">
                <a:solidFill>
                  <a:srgbClr val="000000"/>
                </a:solidFill>
                <a:latin typeface="Arial" charset="0"/>
              </a:endParaRPr>
            </a:p>
          </p:txBody>
        </p:sp>
        <p:cxnSp>
          <p:nvCxnSpPr>
            <p:cNvPr id="105" name="Elbow Connector 271"/>
            <p:cNvCxnSpPr>
              <a:cxnSpLocks noChangeShapeType="1"/>
            </p:cNvCxnSpPr>
            <p:nvPr/>
          </p:nvCxnSpPr>
          <p:spPr bwMode="auto">
            <a:xfrm rot="5400000">
              <a:off x="916275" y="4560026"/>
              <a:ext cx="1096551" cy="2065914"/>
            </a:xfrm>
            <a:prstGeom prst="bentConnector4">
              <a:avLst>
                <a:gd name="adj1" fmla="val 29171"/>
                <a:gd name="adj2" fmla="val 103454"/>
              </a:avLst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7777616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Variables and AS</a:t>
            </a:r>
          </a:p>
        </p:txBody>
      </p:sp>
      <p:sp>
        <p:nvSpPr>
          <p:cNvPr id="25" name="Rectangle 3">
            <a:extLst>
              <a:ext uri="{FF2B5EF4-FFF2-40B4-BE49-F238E27FC236}">
                <a16:creationId xmlns:a16="http://schemas.microsoft.com/office/drawing/2014/main" id="{AF901462-4990-48FE-9038-946FAADA3B7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97776" y="4297631"/>
            <a:ext cx="5692233" cy="1110708"/>
          </a:xfrm>
        </p:spPr>
        <p:txBody>
          <a:bodyPr anchor="t">
            <a:noAutofit/>
          </a:bodyPr>
          <a:lstStyle/>
          <a:p>
            <a:pPr marL="14287" indent="0">
              <a:buNone/>
            </a:pP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SELECT </a:t>
            </a:r>
            <a:r>
              <a:rPr lang="en-US" sz="2400" dirty="0" err="1">
                <a:latin typeface="Lucida Sans Typewriter" charset="0"/>
                <a:ea typeface="Osaka" charset="0"/>
                <a:cs typeface="Osaka" charset="0"/>
              </a:rPr>
              <a:t>R.sid</a:t>
            </a: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, </a:t>
            </a:r>
            <a:r>
              <a:rPr lang="en-US" sz="2400" dirty="0" err="1">
                <a:latin typeface="Lucida Sans Typewriter" charset="0"/>
                <a:ea typeface="Osaka" charset="0"/>
                <a:cs typeface="Osaka" charset="0"/>
              </a:rPr>
              <a:t>sname</a:t>
            </a: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, age</a:t>
            </a:r>
            <a:br>
              <a:rPr lang="en-US" sz="2400" dirty="0">
                <a:latin typeface="Lucida Sans Typewriter" charset="0"/>
                <a:ea typeface="Osaka" charset="0"/>
                <a:cs typeface="Osaka" charset="0"/>
              </a:rPr>
            </a:b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  </a:t>
            </a: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FROM 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Reserves R, Sailors S</a:t>
            </a:r>
            <a:br>
              <a:rPr lang="en-US" sz="2400" dirty="0">
                <a:latin typeface="Lucida Sans Typewriter" charset="0"/>
                <a:ea typeface="Osaka" charset="0"/>
                <a:cs typeface="Osaka" charset="0"/>
              </a:rPr>
            </a:b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WHERE</a:t>
            </a: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 </a:t>
            </a:r>
            <a:r>
              <a:rPr lang="en-US" sz="2400" i="1" dirty="0" err="1">
                <a:latin typeface="Lucida Sans Typewriter" charset="0"/>
                <a:ea typeface="Osaka" charset="0"/>
                <a:cs typeface="Osaka" charset="0"/>
              </a:rPr>
              <a:t>R.sid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 = </a:t>
            </a:r>
            <a:r>
              <a:rPr lang="en-US" sz="2400" i="1" dirty="0" err="1">
                <a:latin typeface="Lucida Sans Typewriter" charset="0"/>
                <a:ea typeface="Osaka" charset="0"/>
                <a:cs typeface="Osaka" charset="0"/>
              </a:rPr>
              <a:t>S.sid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;</a:t>
            </a:r>
            <a:endParaRPr lang="en-US" sz="2400" dirty="0">
              <a:latin typeface="Tahoma" charset="0"/>
              <a:ea typeface="Osaka" charset="0"/>
              <a:cs typeface="Osaka" charset="0"/>
            </a:endParaRPr>
          </a:p>
        </p:txBody>
      </p:sp>
      <p:sp>
        <p:nvSpPr>
          <p:cNvPr id="28" name="Rectangle 5">
            <a:extLst>
              <a:ext uri="{FF2B5EF4-FFF2-40B4-BE49-F238E27FC236}">
                <a16:creationId xmlns:a16="http://schemas.microsoft.com/office/drawing/2014/main" id="{F93D5348-9C4E-4234-9E5C-9DCE3703F2C6}"/>
              </a:ext>
            </a:extLst>
          </p:cNvPr>
          <p:cNvSpPr txBox="1">
            <a:spLocks noChangeArrowheads="1"/>
          </p:cNvSpPr>
          <p:nvPr/>
        </p:nvSpPr>
        <p:spPr>
          <a:xfrm>
            <a:off x="775474" y="1397541"/>
            <a:ext cx="10515600" cy="1646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42913" algn="l" defTabSz="914377" rtl="0" eaLnBrk="1" latinLnBrk="0" hangingPunct="1">
              <a:lnSpc>
                <a:spcPct val="90000"/>
              </a:lnSpc>
              <a:spcBef>
                <a:spcPts val="2200"/>
              </a:spcBef>
              <a:buClr>
                <a:schemeClr val="tx1"/>
              </a:buClr>
              <a:buSzPct val="100000"/>
              <a:buFont typeface="Wingdings" charset="2"/>
              <a:buChar char="Ø"/>
              <a:defRPr sz="2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1pPr>
            <a:lvl2pPr marL="914400" indent="-45720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24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2pPr>
            <a:lvl3pPr marL="1373188" indent="-31115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20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3pPr>
            <a:lvl4pPr marL="1830388" indent="-236538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1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4pPr>
            <a:lvl5pPr marL="2287588" indent="-23495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1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right hand side of AS keyword are “range variables”.</a:t>
            </a:r>
          </a:p>
          <a:p>
            <a:pPr lvl="1"/>
            <a:r>
              <a:rPr lang="en-US" dirty="0"/>
              <a:t>Also possible to define range variables without AS keyword.</a:t>
            </a:r>
          </a:p>
          <a:p>
            <a:pPr lvl="1">
              <a:buFont typeface="+mj-lt"/>
              <a:buAutoNum type="arabicPeriod"/>
            </a:pPr>
            <a:endParaRPr lang="en-US" dirty="0"/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EC3B0BB2-E0C0-4F7B-A2CB-E51F5860C5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9132746"/>
              </p:ext>
            </p:extLst>
          </p:nvPr>
        </p:nvGraphicFramePr>
        <p:xfrm>
          <a:off x="8635879" y="4357223"/>
          <a:ext cx="1963898" cy="9652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3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02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323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1759">
                <a:tc>
                  <a:txBody>
                    <a:bodyPr/>
                    <a:lstStyle/>
                    <a:p>
                      <a:r>
                        <a:rPr lang="en-US" sz="1400" u="none" dirty="0" err="1"/>
                        <a:t>sid</a:t>
                      </a:r>
                      <a:endParaRPr lang="en-US" sz="1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sname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3" name="Rectangle 3">
            <a:extLst>
              <a:ext uri="{FF2B5EF4-FFF2-40B4-BE49-F238E27FC236}">
                <a16:creationId xmlns:a16="http://schemas.microsoft.com/office/drawing/2014/main" id="{E7DB3DC1-E208-4E39-970F-BB794D45AC7B}"/>
              </a:ext>
            </a:extLst>
          </p:cNvPr>
          <p:cNvSpPr txBox="1">
            <a:spLocks noChangeArrowheads="1"/>
          </p:cNvSpPr>
          <p:nvPr/>
        </p:nvSpPr>
        <p:spPr>
          <a:xfrm>
            <a:off x="794060" y="3089583"/>
            <a:ext cx="6922584" cy="11107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457200" indent="-442913" algn="l" defTabSz="914377" rtl="0" eaLnBrk="1" latinLnBrk="0" hangingPunct="1">
              <a:lnSpc>
                <a:spcPct val="90000"/>
              </a:lnSpc>
              <a:spcBef>
                <a:spcPts val="2200"/>
              </a:spcBef>
              <a:buClr>
                <a:schemeClr val="tx1"/>
              </a:buClr>
              <a:buSzPct val="100000"/>
              <a:buFont typeface="Wingdings" charset="2"/>
              <a:buChar char="Ø"/>
              <a:defRPr sz="2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1pPr>
            <a:lvl2pPr marL="914400" indent="-45720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24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2pPr>
            <a:lvl3pPr marL="1373188" indent="-31115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20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3pPr>
            <a:lvl4pPr marL="1830388" indent="-236538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1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4pPr>
            <a:lvl5pPr marL="2287588" indent="-23495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1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9pPr>
          </a:lstStyle>
          <a:p>
            <a:pPr marL="14287" indent="0">
              <a:buFont typeface="Wingdings" charset="2"/>
              <a:buNone/>
            </a:pP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SELECT </a:t>
            </a:r>
            <a:r>
              <a:rPr lang="en-US" sz="2400" dirty="0" err="1">
                <a:latin typeface="Lucida Sans Typewriter" charset="0"/>
                <a:ea typeface="Osaka" charset="0"/>
                <a:cs typeface="Osaka" charset="0"/>
              </a:rPr>
              <a:t>R.sid</a:t>
            </a: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, </a:t>
            </a:r>
            <a:r>
              <a:rPr lang="en-US" sz="2400" dirty="0" err="1">
                <a:latin typeface="Lucida Sans Typewriter" charset="0"/>
                <a:ea typeface="Osaka" charset="0"/>
                <a:cs typeface="Osaka" charset="0"/>
              </a:rPr>
              <a:t>sname</a:t>
            </a: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, age</a:t>
            </a:r>
            <a:br>
              <a:rPr lang="en-US" sz="2400" dirty="0">
                <a:latin typeface="Lucida Sans Typewriter" charset="0"/>
                <a:ea typeface="Osaka" charset="0"/>
                <a:cs typeface="Osaka" charset="0"/>
              </a:rPr>
            </a:b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  </a:t>
            </a: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FROM 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Reserves AS R, Sailors AS S</a:t>
            </a:r>
            <a:br>
              <a:rPr lang="en-US" sz="2400" dirty="0">
                <a:latin typeface="Lucida Sans Typewriter" charset="0"/>
                <a:ea typeface="Osaka" charset="0"/>
                <a:cs typeface="Osaka" charset="0"/>
              </a:rPr>
            </a:b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WHERE</a:t>
            </a: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 </a:t>
            </a:r>
            <a:r>
              <a:rPr lang="en-US" sz="2400" i="1" dirty="0" err="1">
                <a:latin typeface="Lucida Sans Typewriter" charset="0"/>
                <a:ea typeface="Osaka" charset="0"/>
                <a:cs typeface="Osaka" charset="0"/>
              </a:rPr>
              <a:t>R.sid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 = </a:t>
            </a:r>
            <a:r>
              <a:rPr lang="en-US" sz="2400" i="1" dirty="0" err="1">
                <a:latin typeface="Lucida Sans Typewriter" charset="0"/>
                <a:ea typeface="Osaka" charset="0"/>
                <a:cs typeface="Osaka" charset="0"/>
              </a:rPr>
              <a:t>S.sid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;</a:t>
            </a:r>
            <a:endParaRPr lang="en-US" sz="2400" dirty="0">
              <a:latin typeface="Tahoma" charset="0"/>
              <a:ea typeface="Osaka" charset="0"/>
              <a:cs typeface="Osaka" charset="0"/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7C75DA9-B87F-4729-A5B0-456AC6ACA6E1}"/>
              </a:ext>
            </a:extLst>
          </p:cNvPr>
          <p:cNvCxnSpPr>
            <a:cxnSpLocks/>
            <a:stCxn id="33" idx="3"/>
          </p:cNvCxnSpPr>
          <p:nvPr/>
        </p:nvCxnSpPr>
        <p:spPr>
          <a:xfrm>
            <a:off x="7716644" y="3644937"/>
            <a:ext cx="613317" cy="79725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71C14722-1CE7-4C20-A452-0077C0B9B883}"/>
              </a:ext>
            </a:extLst>
          </p:cNvPr>
          <p:cNvCxnSpPr>
            <a:cxnSpLocks/>
            <a:stCxn id="25" idx="3"/>
          </p:cNvCxnSpPr>
          <p:nvPr/>
        </p:nvCxnSpPr>
        <p:spPr>
          <a:xfrm flipV="1">
            <a:off x="6490009" y="4841732"/>
            <a:ext cx="1839952" cy="1125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52610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Variables and AS</a:t>
            </a:r>
          </a:p>
        </p:txBody>
      </p:sp>
      <p:sp>
        <p:nvSpPr>
          <p:cNvPr id="25" name="Rectangle 3">
            <a:extLst>
              <a:ext uri="{FF2B5EF4-FFF2-40B4-BE49-F238E27FC236}">
                <a16:creationId xmlns:a16="http://schemas.microsoft.com/office/drawing/2014/main" id="{AF901462-4990-48FE-9038-946FAADA3B7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97776" y="4297631"/>
            <a:ext cx="5692233" cy="1110708"/>
          </a:xfrm>
        </p:spPr>
        <p:txBody>
          <a:bodyPr anchor="t">
            <a:noAutofit/>
          </a:bodyPr>
          <a:lstStyle/>
          <a:p>
            <a:pPr marL="14287" indent="0">
              <a:buNone/>
            </a:pP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SELECT </a:t>
            </a:r>
            <a:r>
              <a:rPr lang="en-US" sz="2400" dirty="0" err="1">
                <a:latin typeface="Lucida Sans Typewriter" charset="0"/>
                <a:ea typeface="Osaka" charset="0"/>
                <a:cs typeface="Osaka" charset="0"/>
              </a:rPr>
              <a:t>R.sid</a:t>
            </a: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, </a:t>
            </a:r>
            <a:r>
              <a:rPr lang="en-US" sz="2400" dirty="0" err="1">
                <a:latin typeface="Lucida Sans Typewriter" charset="0"/>
                <a:ea typeface="Osaka" charset="0"/>
                <a:cs typeface="Osaka" charset="0"/>
              </a:rPr>
              <a:t>sname</a:t>
            </a: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, age</a:t>
            </a:r>
            <a:br>
              <a:rPr lang="en-US" sz="2400" dirty="0">
                <a:latin typeface="Lucida Sans Typewriter" charset="0"/>
                <a:ea typeface="Osaka" charset="0"/>
                <a:cs typeface="Osaka" charset="0"/>
              </a:rPr>
            </a:b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  </a:t>
            </a: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FROM 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Reserves R, Sailors S</a:t>
            </a:r>
            <a:br>
              <a:rPr lang="en-US" sz="2400" dirty="0">
                <a:latin typeface="Lucida Sans Typewriter" charset="0"/>
                <a:ea typeface="Osaka" charset="0"/>
                <a:cs typeface="Osaka" charset="0"/>
              </a:rPr>
            </a:b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WHERE</a:t>
            </a: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 </a:t>
            </a:r>
            <a:r>
              <a:rPr lang="en-US" sz="2400" i="1" dirty="0" err="1">
                <a:latin typeface="Lucida Sans Typewriter" charset="0"/>
                <a:ea typeface="Osaka" charset="0"/>
                <a:cs typeface="Osaka" charset="0"/>
              </a:rPr>
              <a:t>R.sid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 = </a:t>
            </a:r>
            <a:r>
              <a:rPr lang="en-US" sz="2400" i="1" dirty="0" err="1">
                <a:latin typeface="Lucida Sans Typewriter" charset="0"/>
                <a:ea typeface="Osaka" charset="0"/>
                <a:cs typeface="Osaka" charset="0"/>
              </a:rPr>
              <a:t>S.sid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;</a:t>
            </a:r>
            <a:endParaRPr lang="en-US" sz="2400" dirty="0">
              <a:latin typeface="Tahoma" charset="0"/>
              <a:ea typeface="Osaka" charset="0"/>
              <a:cs typeface="Osaka" charset="0"/>
            </a:endParaRPr>
          </a:p>
        </p:txBody>
      </p:sp>
      <p:sp>
        <p:nvSpPr>
          <p:cNvPr id="28" name="Rectangle 5">
            <a:extLst>
              <a:ext uri="{FF2B5EF4-FFF2-40B4-BE49-F238E27FC236}">
                <a16:creationId xmlns:a16="http://schemas.microsoft.com/office/drawing/2014/main" id="{F93D5348-9C4E-4234-9E5C-9DCE3703F2C6}"/>
              </a:ext>
            </a:extLst>
          </p:cNvPr>
          <p:cNvSpPr txBox="1">
            <a:spLocks noChangeArrowheads="1"/>
          </p:cNvSpPr>
          <p:nvPr/>
        </p:nvSpPr>
        <p:spPr>
          <a:xfrm>
            <a:off x="775474" y="1397541"/>
            <a:ext cx="11249512" cy="1646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42913" algn="l" defTabSz="914377" rtl="0" eaLnBrk="1" latinLnBrk="0" hangingPunct="1">
              <a:lnSpc>
                <a:spcPct val="90000"/>
              </a:lnSpc>
              <a:spcBef>
                <a:spcPts val="2200"/>
              </a:spcBef>
              <a:buClr>
                <a:schemeClr val="tx1"/>
              </a:buClr>
              <a:buSzPct val="100000"/>
              <a:buFont typeface="Wingdings" charset="2"/>
              <a:buChar char="Ø"/>
              <a:defRPr sz="2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1pPr>
            <a:lvl2pPr marL="914400" indent="-45720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24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2pPr>
            <a:lvl3pPr marL="1373188" indent="-31115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20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3pPr>
            <a:lvl4pPr marL="1830388" indent="-236538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1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4pPr>
            <a:lvl5pPr marL="2287588" indent="-23495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1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right hand side of AS keyword are “range variables”.</a:t>
            </a:r>
          </a:p>
          <a:p>
            <a:pPr lvl="1"/>
            <a:r>
              <a:rPr lang="en-US" dirty="0"/>
              <a:t>Also possible to define range variables without AS keyword.</a:t>
            </a:r>
          </a:p>
          <a:p>
            <a:r>
              <a:rPr lang="en-US" dirty="0"/>
              <a:t>Range variables often technically optional, but do use them!</a:t>
            </a:r>
          </a:p>
          <a:p>
            <a:endParaRPr lang="en-US" dirty="0"/>
          </a:p>
          <a:p>
            <a:pPr lvl="1">
              <a:buFont typeface="+mj-lt"/>
              <a:buAutoNum type="arabicPeriod"/>
            </a:pPr>
            <a:endParaRPr lang="en-US" dirty="0"/>
          </a:p>
        </p:txBody>
      </p:sp>
      <p:sp>
        <p:nvSpPr>
          <p:cNvPr id="33" name="Rectangle 3">
            <a:extLst>
              <a:ext uri="{FF2B5EF4-FFF2-40B4-BE49-F238E27FC236}">
                <a16:creationId xmlns:a16="http://schemas.microsoft.com/office/drawing/2014/main" id="{E7DB3DC1-E208-4E39-970F-BB794D45AC7B}"/>
              </a:ext>
            </a:extLst>
          </p:cNvPr>
          <p:cNvSpPr txBox="1">
            <a:spLocks noChangeArrowheads="1"/>
          </p:cNvSpPr>
          <p:nvPr/>
        </p:nvSpPr>
        <p:spPr>
          <a:xfrm>
            <a:off x="794060" y="3089583"/>
            <a:ext cx="6922584" cy="11107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457200" indent="-442913" algn="l" defTabSz="914377" rtl="0" eaLnBrk="1" latinLnBrk="0" hangingPunct="1">
              <a:lnSpc>
                <a:spcPct val="90000"/>
              </a:lnSpc>
              <a:spcBef>
                <a:spcPts val="2200"/>
              </a:spcBef>
              <a:buClr>
                <a:schemeClr val="tx1"/>
              </a:buClr>
              <a:buSzPct val="100000"/>
              <a:buFont typeface="Wingdings" charset="2"/>
              <a:buChar char="Ø"/>
              <a:defRPr sz="2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1pPr>
            <a:lvl2pPr marL="914400" indent="-45720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24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2pPr>
            <a:lvl3pPr marL="1373188" indent="-31115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20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3pPr>
            <a:lvl4pPr marL="1830388" indent="-236538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1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4pPr>
            <a:lvl5pPr marL="2287588" indent="-23495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1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9pPr>
          </a:lstStyle>
          <a:p>
            <a:pPr marL="14287" indent="0">
              <a:buFont typeface="Wingdings" charset="2"/>
              <a:buNone/>
            </a:pP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SELECT </a:t>
            </a:r>
            <a:r>
              <a:rPr lang="en-US" sz="2400" dirty="0" err="1">
                <a:latin typeface="Lucida Sans Typewriter" charset="0"/>
                <a:ea typeface="Osaka" charset="0"/>
                <a:cs typeface="Osaka" charset="0"/>
              </a:rPr>
              <a:t>R.sid</a:t>
            </a: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, </a:t>
            </a:r>
            <a:r>
              <a:rPr lang="en-US" sz="2400" dirty="0" err="1">
                <a:latin typeface="Lucida Sans Typewriter" charset="0"/>
                <a:ea typeface="Osaka" charset="0"/>
                <a:cs typeface="Osaka" charset="0"/>
              </a:rPr>
              <a:t>sname</a:t>
            </a: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, age</a:t>
            </a:r>
            <a:br>
              <a:rPr lang="en-US" sz="2400" dirty="0">
                <a:latin typeface="Lucida Sans Typewriter" charset="0"/>
                <a:ea typeface="Osaka" charset="0"/>
                <a:cs typeface="Osaka" charset="0"/>
              </a:rPr>
            </a:b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  </a:t>
            </a: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FROM 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Reserves AS R, Sailors AS S</a:t>
            </a:r>
            <a:br>
              <a:rPr lang="en-US" sz="2400" dirty="0">
                <a:latin typeface="Lucida Sans Typewriter" charset="0"/>
                <a:ea typeface="Osaka" charset="0"/>
                <a:cs typeface="Osaka" charset="0"/>
              </a:rPr>
            </a:b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WHERE</a:t>
            </a: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 </a:t>
            </a:r>
            <a:r>
              <a:rPr lang="en-US" sz="2400" i="1" dirty="0" err="1">
                <a:latin typeface="Lucida Sans Typewriter" charset="0"/>
                <a:ea typeface="Osaka" charset="0"/>
                <a:cs typeface="Osaka" charset="0"/>
              </a:rPr>
              <a:t>R.sid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 = </a:t>
            </a:r>
            <a:r>
              <a:rPr lang="en-US" sz="2400" i="1" dirty="0" err="1">
                <a:latin typeface="Lucida Sans Typewriter" charset="0"/>
                <a:ea typeface="Osaka" charset="0"/>
                <a:cs typeface="Osaka" charset="0"/>
              </a:rPr>
              <a:t>S.sid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;</a:t>
            </a:r>
            <a:endParaRPr lang="en-US" sz="2400" dirty="0">
              <a:latin typeface="Tahoma" charset="0"/>
              <a:ea typeface="Osaka" charset="0"/>
              <a:cs typeface="Osaka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13D210A8-E9B3-4585-945D-55E0EC3E33BE}"/>
              </a:ext>
            </a:extLst>
          </p:cNvPr>
          <p:cNvSpPr txBox="1">
            <a:spLocks noChangeArrowheads="1"/>
          </p:cNvSpPr>
          <p:nvPr/>
        </p:nvSpPr>
        <p:spPr>
          <a:xfrm>
            <a:off x="775474" y="5513117"/>
            <a:ext cx="6941170" cy="11107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457200" indent="-442913" algn="l" defTabSz="914377" rtl="0" eaLnBrk="1" latinLnBrk="0" hangingPunct="1">
              <a:lnSpc>
                <a:spcPct val="90000"/>
              </a:lnSpc>
              <a:spcBef>
                <a:spcPts val="2200"/>
              </a:spcBef>
              <a:buClr>
                <a:schemeClr val="tx1"/>
              </a:buClr>
              <a:buSzPct val="100000"/>
              <a:buFont typeface="Wingdings" charset="2"/>
              <a:buChar char="Ø"/>
              <a:defRPr sz="2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1pPr>
            <a:lvl2pPr marL="914400" indent="-45720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24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2pPr>
            <a:lvl3pPr marL="1373188" indent="-31115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20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3pPr>
            <a:lvl4pPr marL="1830388" indent="-236538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1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4pPr>
            <a:lvl5pPr marL="2287588" indent="-23495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1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9pPr>
          </a:lstStyle>
          <a:p>
            <a:pPr marL="14287" indent="0">
              <a:buNone/>
            </a:pP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SELECT </a:t>
            </a:r>
            <a:r>
              <a:rPr lang="en-US" sz="2400" i="1" dirty="0" err="1">
                <a:latin typeface="Lucida Sans Typewriter" charset="0"/>
                <a:ea typeface="Osaka" charset="0"/>
                <a:cs typeface="Osaka" charset="0"/>
              </a:rPr>
              <a:t>Reserves.sid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, </a:t>
            </a:r>
            <a:r>
              <a:rPr lang="en-US" sz="2400" i="1" dirty="0" err="1">
                <a:latin typeface="Lucida Sans Typewriter" charset="0"/>
                <a:ea typeface="Osaka" charset="0"/>
                <a:cs typeface="Osaka" charset="0"/>
              </a:rPr>
              <a:t>sname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, age</a:t>
            </a:r>
            <a:br>
              <a:rPr lang="en-US" sz="2400" dirty="0">
                <a:latin typeface="Lucida Sans Typewriter" charset="0"/>
                <a:ea typeface="Osaka" charset="0"/>
                <a:cs typeface="Osaka" charset="0"/>
              </a:rPr>
            </a:b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  </a:t>
            </a: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FROM 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Reserves, Sailors</a:t>
            </a:r>
            <a:br>
              <a:rPr lang="en-US" sz="2400" dirty="0">
                <a:latin typeface="Lucida Sans Typewriter" charset="0"/>
                <a:ea typeface="Osaka" charset="0"/>
                <a:cs typeface="Osaka" charset="0"/>
              </a:rPr>
            </a:b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Lucida Sans Typewriter" charset="0"/>
                <a:ea typeface="Osaka" charset="0"/>
                <a:cs typeface="Osaka" charset="0"/>
              </a:rPr>
              <a:t>WHERE</a:t>
            </a:r>
            <a:r>
              <a:rPr lang="en-US" sz="2400" dirty="0">
                <a:latin typeface="Lucida Sans Typewriter" charset="0"/>
                <a:ea typeface="Osaka" charset="0"/>
                <a:cs typeface="Osaka" charset="0"/>
              </a:rPr>
              <a:t> </a:t>
            </a:r>
            <a:r>
              <a:rPr lang="en-US" sz="2400" i="1" dirty="0" err="1">
                <a:latin typeface="Lucida Sans Typewriter" charset="0"/>
                <a:ea typeface="Osaka" charset="0"/>
                <a:cs typeface="Osaka" charset="0"/>
              </a:rPr>
              <a:t>Reserves.sid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 = </a:t>
            </a:r>
            <a:r>
              <a:rPr lang="en-US" sz="2400" i="1" dirty="0" err="1">
                <a:latin typeface="Lucida Sans Typewriter" charset="0"/>
                <a:ea typeface="Osaka" charset="0"/>
                <a:cs typeface="Osaka" charset="0"/>
              </a:rPr>
              <a:t>Sailors.sid</a:t>
            </a:r>
            <a:r>
              <a:rPr lang="en-US" sz="2400" i="1" dirty="0">
                <a:latin typeface="Lucida Sans Typewriter" charset="0"/>
                <a:ea typeface="Osaka" charset="0"/>
                <a:cs typeface="Osaka" charset="0"/>
              </a:rPr>
              <a:t>;</a:t>
            </a:r>
            <a:endParaRPr lang="en-US" sz="2400" dirty="0">
              <a:latin typeface="Tahoma" charset="0"/>
              <a:ea typeface="Osaka" charset="0"/>
              <a:cs typeface="Osaka" charset="0"/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6B2EBE7B-DB2B-4C20-9856-61F74A2433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4117223"/>
              </p:ext>
            </p:extLst>
          </p:nvPr>
        </p:nvGraphicFramePr>
        <p:xfrm>
          <a:off x="8635879" y="4357223"/>
          <a:ext cx="1963898" cy="9652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3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02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323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1759">
                <a:tc>
                  <a:txBody>
                    <a:bodyPr/>
                    <a:lstStyle/>
                    <a:p>
                      <a:r>
                        <a:rPr lang="en-US" sz="1400" u="none" dirty="0" err="1"/>
                        <a:t>sid</a:t>
                      </a:r>
                      <a:endParaRPr lang="en-US" sz="1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sname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 marL="77602" marR="77602" marT="38801" marB="38801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65E1262-1741-44D0-AB0C-3BC18050EC6A}"/>
              </a:ext>
            </a:extLst>
          </p:cNvPr>
          <p:cNvCxnSpPr>
            <a:cxnSpLocks/>
          </p:cNvCxnSpPr>
          <p:nvPr/>
        </p:nvCxnSpPr>
        <p:spPr>
          <a:xfrm>
            <a:off x="7716644" y="3644937"/>
            <a:ext cx="613317" cy="79725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EA3EEEB-9D4D-4B51-8525-9458D27FA06B}"/>
              </a:ext>
            </a:extLst>
          </p:cNvPr>
          <p:cNvCxnSpPr>
            <a:cxnSpLocks/>
          </p:cNvCxnSpPr>
          <p:nvPr/>
        </p:nvCxnSpPr>
        <p:spPr>
          <a:xfrm flipV="1">
            <a:off x="6490009" y="4841732"/>
            <a:ext cx="1839952" cy="1125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01068C4-AF63-460A-8FC3-85D04996CECE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7716644" y="5196468"/>
            <a:ext cx="621506" cy="87200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29F8823-1768-41BD-B2FC-EF0F7623E743}"/>
              </a:ext>
            </a:extLst>
          </p:cNvPr>
          <p:cNvSpPr txBox="1"/>
          <p:nvPr/>
        </p:nvSpPr>
        <p:spPr>
          <a:xfrm>
            <a:off x="7258832" y="6057602"/>
            <a:ext cx="2561573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dirty="0"/>
              <a:t>Technically works, but don’t do this…</a:t>
            </a:r>
          </a:p>
        </p:txBody>
      </p:sp>
    </p:spTree>
    <p:extLst>
      <p:ext uri="{BB962C8B-B14F-4D97-AF65-F5344CB8AC3E}">
        <p14:creationId xmlns:p14="http://schemas.microsoft.com/office/powerpoint/2010/main" val="2662834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Previously 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205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>
          <a:xfrm>
            <a:off x="552450" y="192616"/>
            <a:ext cx="10801350" cy="1325563"/>
          </a:xfrm>
        </p:spPr>
        <p:txBody>
          <a:bodyPr/>
          <a:lstStyle/>
          <a:p>
            <a:r>
              <a:rPr lang="en-US" dirty="0" err="1"/>
              <a:t>Nonequi</a:t>
            </a:r>
            <a:r>
              <a:rPr lang="en-US" dirty="0"/>
              <a:t> Joins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518179"/>
            <a:ext cx="10801350" cy="4009497"/>
          </a:xfrm>
        </p:spPr>
        <p:txBody>
          <a:bodyPr anchor="t">
            <a:normAutofit/>
          </a:bodyPr>
          <a:lstStyle/>
          <a:p>
            <a:r>
              <a:rPr lang="en-US" sz="2400" dirty="0"/>
              <a:t>The joins we’ve seen so far are </a:t>
            </a:r>
            <a:r>
              <a:rPr lang="en-US" sz="2400" b="1" dirty="0" err="1"/>
              <a:t>equi</a:t>
            </a:r>
            <a:r>
              <a:rPr lang="en-US" sz="2400" b="1" dirty="0"/>
              <a:t> joins</a:t>
            </a:r>
            <a:r>
              <a:rPr lang="en-US" sz="2400" dirty="0"/>
              <a:t>: rows from two tables are</a:t>
            </a:r>
            <a:r>
              <a:rPr lang="en-US" sz="2400" b="1" dirty="0"/>
              <a:t> matched based only on equality conditions</a:t>
            </a:r>
            <a:r>
              <a:rPr lang="en-US" sz="2400" dirty="0"/>
              <a:t>.</a:t>
            </a:r>
          </a:p>
          <a:p>
            <a:r>
              <a:rPr lang="en-US" sz="2400" dirty="0"/>
              <a:t>If rows are </a:t>
            </a:r>
            <a:r>
              <a:rPr lang="en-US" sz="2400" b="1" dirty="0"/>
              <a:t>matched some other way</a:t>
            </a:r>
            <a:r>
              <a:rPr lang="en-US" sz="2400" dirty="0"/>
              <a:t>, then we have a </a:t>
            </a:r>
            <a:r>
              <a:rPr lang="en-US" sz="2400" b="1" dirty="0" err="1"/>
              <a:t>nonequi</a:t>
            </a:r>
            <a:r>
              <a:rPr lang="en-US" sz="2400" b="1" dirty="0"/>
              <a:t> join</a:t>
            </a:r>
            <a:r>
              <a:rPr lang="en-US" sz="2400" dirty="0"/>
              <a:t>.</a:t>
            </a:r>
          </a:p>
        </p:txBody>
      </p:sp>
      <p:sp>
        <p:nvSpPr>
          <p:cNvPr id="41988" name="Rectangle 13"/>
          <p:cNvSpPr>
            <a:spLocks noChangeArrowheads="1"/>
          </p:cNvSpPr>
          <p:nvPr/>
        </p:nvSpPr>
        <p:spPr bwMode="auto">
          <a:xfrm>
            <a:off x="1018740" y="2978101"/>
            <a:ext cx="10413107" cy="15703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r>
              <a:rPr lang="en-US" sz="2400" dirty="0">
                <a:solidFill>
                  <a:srgbClr val="6600CC"/>
                </a:solidFill>
                <a:latin typeface="Lucida Console" charset="0"/>
              </a:rPr>
              <a:t>SELECT  </a:t>
            </a:r>
            <a:r>
              <a:rPr lang="en-US" sz="2400" dirty="0">
                <a:solidFill>
                  <a:srgbClr val="FF0000"/>
                </a:solidFill>
                <a:latin typeface="Lucida Console" charset="0"/>
              </a:rPr>
              <a:t>S1.sname as </a:t>
            </a:r>
            <a:r>
              <a:rPr lang="en-US" sz="2400" dirty="0" err="1">
                <a:solidFill>
                  <a:srgbClr val="FF0000"/>
                </a:solidFill>
                <a:latin typeface="Lucida Console" charset="0"/>
              </a:rPr>
              <a:t>junior_name</a:t>
            </a:r>
            <a:r>
              <a:rPr lang="en-US" sz="2400" dirty="0">
                <a:solidFill>
                  <a:srgbClr val="6600CC"/>
                </a:solidFill>
                <a:latin typeface="Lucida Console" charset="0"/>
              </a:rPr>
              <a:t>, </a:t>
            </a:r>
            <a:r>
              <a:rPr lang="en-US" sz="2400" dirty="0">
                <a:solidFill>
                  <a:srgbClr val="FF0000"/>
                </a:solidFill>
                <a:latin typeface="Lucida Console" charset="0"/>
              </a:rPr>
              <a:t>S1.age as </a:t>
            </a:r>
            <a:r>
              <a:rPr lang="en-US" sz="2400" dirty="0" err="1">
                <a:solidFill>
                  <a:srgbClr val="FF0000"/>
                </a:solidFill>
                <a:latin typeface="Lucida Console" charset="0"/>
              </a:rPr>
              <a:t>junior_age</a:t>
            </a:r>
            <a:r>
              <a:rPr lang="en-US" sz="2400" dirty="0">
                <a:solidFill>
                  <a:srgbClr val="6600CC"/>
                </a:solidFill>
                <a:latin typeface="Lucida Console" charset="0"/>
              </a:rPr>
              <a:t>, </a:t>
            </a:r>
          </a:p>
          <a:p>
            <a:r>
              <a:rPr lang="en-US" sz="2400" dirty="0">
                <a:solidFill>
                  <a:srgbClr val="6600CC"/>
                </a:solidFill>
                <a:latin typeface="Lucida Console" charset="0"/>
              </a:rPr>
              <a:t>        </a:t>
            </a:r>
            <a:r>
              <a:rPr lang="en-US" sz="2400" dirty="0">
                <a:solidFill>
                  <a:srgbClr val="5B9BD5"/>
                </a:solidFill>
                <a:latin typeface="Lucida Console" charset="0"/>
              </a:rPr>
              <a:t>S2.sname as </a:t>
            </a:r>
            <a:r>
              <a:rPr lang="en-US" sz="2400" dirty="0" err="1">
                <a:solidFill>
                  <a:srgbClr val="5B9BD5"/>
                </a:solidFill>
                <a:latin typeface="Lucida Console" charset="0"/>
              </a:rPr>
              <a:t>senior_name</a:t>
            </a:r>
            <a:r>
              <a:rPr lang="en-US" sz="2400" dirty="0">
                <a:solidFill>
                  <a:srgbClr val="6600CC"/>
                </a:solidFill>
                <a:latin typeface="Lucida Console" charset="0"/>
              </a:rPr>
              <a:t>, </a:t>
            </a:r>
            <a:r>
              <a:rPr lang="en-US" sz="2400" dirty="0">
                <a:solidFill>
                  <a:srgbClr val="5B9BD5"/>
                </a:solidFill>
                <a:latin typeface="Lucida Console" charset="0"/>
              </a:rPr>
              <a:t>S2.age as </a:t>
            </a:r>
            <a:r>
              <a:rPr lang="en-US" sz="2400" dirty="0" err="1">
                <a:solidFill>
                  <a:srgbClr val="5B9BD5"/>
                </a:solidFill>
                <a:latin typeface="Lucida Console" charset="0"/>
              </a:rPr>
              <a:t>senior_age</a:t>
            </a:r>
            <a:endParaRPr lang="en-US" sz="2400" dirty="0">
              <a:solidFill>
                <a:srgbClr val="5B9BD5"/>
              </a:solidFill>
              <a:latin typeface="Lucida Console" charset="0"/>
            </a:endParaRPr>
          </a:p>
          <a:p>
            <a:r>
              <a:rPr lang="en-US" sz="2400" dirty="0">
                <a:solidFill>
                  <a:srgbClr val="6600CC"/>
                </a:solidFill>
                <a:latin typeface="Lucida Console" charset="0"/>
              </a:rPr>
              <a:t>FROM    </a:t>
            </a:r>
            <a:r>
              <a:rPr lang="en-US" sz="2400" dirty="0">
                <a:solidFill>
                  <a:srgbClr val="FF0000"/>
                </a:solidFill>
                <a:latin typeface="Lucida Console" charset="0"/>
              </a:rPr>
              <a:t>Sailors </a:t>
            </a:r>
            <a:r>
              <a:rPr lang="en-US" sz="2400" u="sng" dirty="0">
                <a:solidFill>
                  <a:srgbClr val="FF0000"/>
                </a:solidFill>
                <a:latin typeface="Lucida Console" charset="0"/>
              </a:rPr>
              <a:t>AS S1</a:t>
            </a:r>
            <a:r>
              <a:rPr lang="en-US" sz="2400" dirty="0">
                <a:solidFill>
                  <a:srgbClr val="6600CC"/>
                </a:solidFill>
                <a:latin typeface="Lucida Console" charset="0"/>
              </a:rPr>
              <a:t>, </a:t>
            </a:r>
            <a:r>
              <a:rPr lang="en-US" sz="2400" dirty="0">
                <a:solidFill>
                  <a:schemeClr val="accent1"/>
                </a:solidFill>
                <a:latin typeface="Lucida Console" charset="0"/>
              </a:rPr>
              <a:t>Sailors </a:t>
            </a:r>
            <a:r>
              <a:rPr lang="en-US" sz="2400" u="sng" dirty="0">
                <a:solidFill>
                  <a:schemeClr val="accent1"/>
                </a:solidFill>
                <a:latin typeface="Lucida Console" charset="0"/>
              </a:rPr>
              <a:t>AS S2</a:t>
            </a:r>
          </a:p>
          <a:p>
            <a:r>
              <a:rPr lang="en-US" sz="2400" dirty="0">
                <a:solidFill>
                  <a:srgbClr val="6600CC"/>
                </a:solidFill>
                <a:latin typeface="Lucida Console" charset="0"/>
              </a:rPr>
              <a:t>WHERE   </a:t>
            </a:r>
            <a:r>
              <a:rPr lang="en-US" sz="2400" dirty="0">
                <a:solidFill>
                  <a:srgbClr val="FF0000"/>
                </a:solidFill>
                <a:latin typeface="Lucida Console" charset="0"/>
              </a:rPr>
              <a:t>S1.age</a:t>
            </a:r>
            <a:r>
              <a:rPr lang="en-US" sz="2400" dirty="0">
                <a:solidFill>
                  <a:srgbClr val="6600CC"/>
                </a:solidFill>
                <a:latin typeface="Lucida Console" charset="0"/>
              </a:rPr>
              <a:t> &lt; </a:t>
            </a:r>
            <a:r>
              <a:rPr lang="en-US" sz="2400" dirty="0">
                <a:solidFill>
                  <a:schemeClr val="accent1"/>
                </a:solidFill>
                <a:latin typeface="Lucida Console" charset="0"/>
              </a:rPr>
              <a:t>S2.age</a:t>
            </a:r>
          </a:p>
        </p:txBody>
      </p:sp>
      <p:sp>
        <p:nvSpPr>
          <p:cNvPr id="9" name="Rectangle 8"/>
          <p:cNvSpPr/>
          <p:nvPr/>
        </p:nvSpPr>
        <p:spPr>
          <a:xfrm>
            <a:off x="272520" y="6308077"/>
            <a:ext cx="539855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  <a:hlinkClick r:id="rId3"/>
              </a:rPr>
              <a:t>http://sqlfiddle.com/#!17/53815/4</a:t>
            </a: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1913637"/>
              </p:ext>
            </p:extLst>
          </p:nvPr>
        </p:nvGraphicFramePr>
        <p:xfrm>
          <a:off x="1884165" y="4806063"/>
          <a:ext cx="2610481" cy="12870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53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32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74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45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1759">
                <a:tc>
                  <a:txBody>
                    <a:bodyPr/>
                    <a:lstStyle/>
                    <a:p>
                      <a:r>
                        <a:rPr lang="en-US" sz="1400" u="sng" dirty="0" err="1"/>
                        <a:t>sid</a:t>
                      </a:r>
                      <a:endParaRPr lang="en-US" sz="14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sname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rating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22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31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lubber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55.5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58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809010" y="4482082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Sailors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B02A92A-E0C3-48FB-8CC8-C4AB18181D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5261569"/>
              </p:ext>
            </p:extLst>
          </p:nvPr>
        </p:nvGraphicFramePr>
        <p:xfrm>
          <a:off x="5349851" y="4727648"/>
          <a:ext cx="5775646" cy="16087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39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78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6389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7997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1759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u="none" dirty="0"/>
                        <a:t>S1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u="none" dirty="0"/>
                        <a:t>S2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1400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junior_name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junior_age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chemeClr val="bg1"/>
                          </a:solidFill>
                        </a:rPr>
                        <a:t>senior _name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 err="1">
                          <a:solidFill>
                            <a:schemeClr val="bg1"/>
                          </a:solidFill>
                        </a:rPr>
                        <a:t>senior_age</a:t>
                      </a:r>
                      <a:endParaRPr lang="en-US" sz="1400" u="non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>
                    <a:solidFill>
                      <a:srgbClr val="C5E0B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>
                    <a:solidFill>
                      <a:srgbClr val="C5E0B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>
                    <a:solidFill>
                      <a:srgbClr val="C9C9C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>
                    <a:solidFill>
                      <a:srgbClr val="C9C9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 err="1"/>
                        <a:t>dustin</a:t>
                      </a:r>
                      <a:endParaRPr lang="en-US" sz="1400" dirty="0"/>
                    </a:p>
                  </a:txBody>
                  <a:tcPr>
                    <a:solidFill>
                      <a:srgbClr val="C9C9C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45.0</a:t>
                      </a:r>
                    </a:p>
                  </a:txBody>
                  <a:tcPr>
                    <a:solidFill>
                      <a:srgbClr val="C9C9C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lubber</a:t>
                      </a:r>
                    </a:p>
                  </a:txBody>
                  <a:tcPr>
                    <a:solidFill>
                      <a:srgbClr val="B4C7E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55.5</a:t>
                      </a:r>
                    </a:p>
                  </a:txBody>
                  <a:tcPr>
                    <a:solidFill>
                      <a:srgbClr val="B4C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1759">
                <a:tc>
                  <a:txBody>
                    <a:bodyPr/>
                    <a:lstStyle/>
                    <a:p>
                      <a:r>
                        <a:rPr lang="en-US" sz="1400" dirty="0"/>
                        <a:t>rusty</a:t>
                      </a:r>
                    </a:p>
                  </a:txBody>
                  <a:tcPr>
                    <a:solidFill>
                      <a:srgbClr val="C5E0B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35.0</a:t>
                      </a:r>
                    </a:p>
                  </a:txBody>
                  <a:tcPr>
                    <a:solidFill>
                      <a:srgbClr val="C5E0B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lubber</a:t>
                      </a:r>
                    </a:p>
                  </a:txBody>
                  <a:tcPr>
                    <a:solidFill>
                      <a:srgbClr val="B4C7E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55.5</a:t>
                      </a:r>
                    </a:p>
                  </a:txBody>
                  <a:tcPr>
                    <a:solidFill>
                      <a:srgbClr val="B4C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9184727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Inner/Natural Joins</a:t>
            </a:r>
          </a:p>
        </p:txBody>
      </p:sp>
      <p:sp>
        <p:nvSpPr>
          <p:cNvPr id="76803" name="Rectangle 3"/>
          <p:cNvSpPr>
            <a:spLocks noGrp="1" noChangeArrowheads="1"/>
          </p:cNvSpPr>
          <p:nvPr>
            <p:ph idx="1"/>
          </p:nvPr>
        </p:nvSpPr>
        <p:spPr>
          <a:xfrm>
            <a:off x="7509932" y="3807534"/>
            <a:ext cx="4295450" cy="224155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</a:pPr>
            <a:r>
              <a:rPr lang="ja-JP" altLang="en-US" sz="2400" dirty="0"/>
              <a:t>“</a:t>
            </a:r>
            <a:r>
              <a:rPr lang="en-US" altLang="ja-JP" sz="2400" dirty="0"/>
              <a:t>NATURAL</a:t>
            </a:r>
            <a:r>
              <a:rPr lang="ja-JP" altLang="en-US" sz="2400" dirty="0"/>
              <a:t>”</a:t>
            </a:r>
            <a:r>
              <a:rPr lang="en-US" altLang="ja-JP" sz="2400" dirty="0"/>
              <a:t> means equijoin for each pair of attributes with the same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49556" y="5970813"/>
            <a:ext cx="1449436" cy="646331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>
                <a:latin typeface="+mj-lt"/>
                <a:cs typeface="Helvetica Neue"/>
              </a:rPr>
              <a:t>all 3 are</a:t>
            </a:r>
            <a:br>
              <a:rPr lang="en-US" dirty="0">
                <a:latin typeface="+mj-lt"/>
                <a:cs typeface="Helvetica Neue"/>
              </a:rPr>
            </a:br>
            <a:r>
              <a:rPr lang="en-US" dirty="0">
                <a:latin typeface="+mj-lt"/>
                <a:cs typeface="Helvetica Neue"/>
              </a:rPr>
              <a:t>equivalent!</a:t>
            </a:r>
          </a:p>
        </p:txBody>
      </p:sp>
      <p:sp>
        <p:nvSpPr>
          <p:cNvPr id="8" name="Rectangle 7"/>
          <p:cNvSpPr/>
          <p:nvPr/>
        </p:nvSpPr>
        <p:spPr>
          <a:xfrm>
            <a:off x="8034867" y="6453189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  <a:hlinkClick r:id="rId3"/>
              </a:rPr>
              <a:t>http://sqlfiddle.com/#!17/4215a/10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endParaRPr lang="en-US" sz="20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52449" y="1391400"/>
            <a:ext cx="6728883" cy="46576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SELECT </a:t>
            </a:r>
            <a:r>
              <a:rPr lang="en-US" sz="2000" dirty="0" err="1">
                <a:latin typeface="Lucida Console" charset="0"/>
                <a:ea typeface="Lucida Console" charset="0"/>
                <a:cs typeface="Lucida Console" charset="0"/>
              </a:rPr>
              <a:t>s.sid</a:t>
            </a: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, </a:t>
            </a:r>
            <a:r>
              <a:rPr lang="en-US" sz="2000" dirty="0" err="1">
                <a:latin typeface="Lucida Console" charset="0"/>
                <a:ea typeface="Lucida Console" charset="0"/>
                <a:cs typeface="Lucida Console" charset="0"/>
              </a:rPr>
              <a:t>s.sname</a:t>
            </a: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, </a:t>
            </a:r>
            <a:r>
              <a:rPr lang="en-US" sz="2000" dirty="0" err="1">
                <a:latin typeface="Lucida Console" charset="0"/>
                <a:ea typeface="Lucida Console" charset="0"/>
                <a:cs typeface="Lucida Console" charset="0"/>
              </a:rPr>
              <a:t>r.bid</a:t>
            </a:r>
            <a:endParaRPr lang="en-US" sz="2000" dirty="0">
              <a:latin typeface="Lucida Console" charset="0"/>
              <a:ea typeface="Lucida Console" charset="0"/>
              <a:cs typeface="Lucida Console" charset="0"/>
            </a:endParaRP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    FROM Sailors s, Reserves r</a:t>
            </a: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   WHERE </a:t>
            </a:r>
            <a:r>
              <a:rPr lang="en-US" sz="2000" dirty="0" err="1">
                <a:latin typeface="Lucida Console" charset="0"/>
                <a:ea typeface="Lucida Console" charset="0"/>
                <a:cs typeface="Lucida Console" charset="0"/>
              </a:rPr>
              <a:t>s.sid</a:t>
            </a: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 = </a:t>
            </a:r>
            <a:r>
              <a:rPr lang="en-US" sz="2000" dirty="0" err="1">
                <a:latin typeface="Lucida Console" charset="0"/>
                <a:ea typeface="Lucida Console" charset="0"/>
                <a:cs typeface="Lucida Console" charset="0"/>
              </a:rPr>
              <a:t>r.sid</a:t>
            </a:r>
            <a:endParaRPr lang="en-US" sz="2000" dirty="0">
              <a:latin typeface="Lucida Console" charset="0"/>
              <a:ea typeface="Lucida Console" charset="0"/>
              <a:cs typeface="Lucida Console" charset="0"/>
            </a:endParaRP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     AND </a:t>
            </a:r>
            <a:r>
              <a:rPr lang="en-US" sz="2000" dirty="0" err="1">
                <a:latin typeface="Lucida Console" charset="0"/>
                <a:ea typeface="Lucida Console" charset="0"/>
                <a:cs typeface="Lucida Console" charset="0"/>
              </a:rPr>
              <a:t>s.age</a:t>
            </a: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 &gt; 20;</a:t>
            </a:r>
          </a:p>
          <a:p>
            <a:pPr>
              <a:spcBef>
                <a:spcPts val="200"/>
              </a:spcBef>
              <a:spcAft>
                <a:spcPts val="200"/>
              </a:spcAft>
            </a:pPr>
            <a:endParaRPr lang="en-US" sz="2000" dirty="0">
              <a:latin typeface="Lucida Console" charset="0"/>
              <a:ea typeface="Lucida Console" charset="0"/>
              <a:cs typeface="Lucida Console" charset="0"/>
            </a:endParaRP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SELECT </a:t>
            </a:r>
            <a:r>
              <a:rPr lang="en-US" sz="2000" dirty="0" err="1">
                <a:latin typeface="Lucida Console" charset="0"/>
                <a:ea typeface="Lucida Console" charset="0"/>
                <a:cs typeface="Lucida Console" charset="0"/>
              </a:rPr>
              <a:t>s.sid</a:t>
            </a: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, </a:t>
            </a:r>
            <a:r>
              <a:rPr lang="en-US" sz="2000" dirty="0" err="1">
                <a:latin typeface="Lucida Console" charset="0"/>
                <a:ea typeface="Lucida Console" charset="0"/>
                <a:cs typeface="Lucida Console" charset="0"/>
              </a:rPr>
              <a:t>s.sname</a:t>
            </a: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, </a:t>
            </a:r>
            <a:r>
              <a:rPr lang="en-US" sz="2000" dirty="0" err="1">
                <a:latin typeface="Lucida Console" charset="0"/>
                <a:ea typeface="Lucida Console" charset="0"/>
                <a:cs typeface="Lucida Console" charset="0"/>
              </a:rPr>
              <a:t>r.bid</a:t>
            </a:r>
            <a:endParaRPr lang="en-US" sz="2000" dirty="0">
              <a:latin typeface="Lucida Console" charset="0"/>
              <a:ea typeface="Lucida Console" charset="0"/>
              <a:cs typeface="Lucida Console" charset="0"/>
            </a:endParaRP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    FROM Sailors s </a:t>
            </a:r>
            <a:r>
              <a:rPr lang="en-US" sz="2000" b="1" dirty="0">
                <a:solidFill>
                  <a:srgbClr val="00B050"/>
                </a:solidFill>
                <a:latin typeface="Lucida Console" charset="0"/>
                <a:ea typeface="Lucida Console" charset="0"/>
                <a:cs typeface="Lucida Console" charset="0"/>
              </a:rPr>
              <a:t>INNER JOIN</a:t>
            </a:r>
            <a:r>
              <a:rPr lang="en-US" sz="2000" dirty="0">
                <a:solidFill>
                  <a:srgbClr val="00B050"/>
                </a:solidFill>
                <a:latin typeface="Lucida Console" charset="0"/>
                <a:ea typeface="Lucida Console" charset="0"/>
                <a:cs typeface="Lucida Console" charset="0"/>
              </a:rPr>
              <a:t> </a:t>
            </a: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Reserves r</a:t>
            </a: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      </a:t>
            </a:r>
            <a:r>
              <a:rPr lang="en-US" sz="2000" b="1" dirty="0">
                <a:solidFill>
                  <a:srgbClr val="00B050"/>
                </a:solidFill>
                <a:latin typeface="Lucida Console" charset="0"/>
                <a:ea typeface="Lucida Console" charset="0"/>
                <a:cs typeface="Lucida Console" charset="0"/>
              </a:rPr>
              <a:t>ON</a:t>
            </a: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 </a:t>
            </a:r>
            <a:r>
              <a:rPr lang="en-US" sz="2000" dirty="0" err="1">
                <a:latin typeface="Lucida Console" charset="0"/>
                <a:ea typeface="Lucida Console" charset="0"/>
                <a:cs typeface="Lucida Console" charset="0"/>
              </a:rPr>
              <a:t>s.sid</a:t>
            </a: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 = </a:t>
            </a:r>
            <a:r>
              <a:rPr lang="en-US" sz="2000" dirty="0" err="1">
                <a:latin typeface="Lucida Console" charset="0"/>
                <a:ea typeface="Lucida Console" charset="0"/>
                <a:cs typeface="Lucida Console" charset="0"/>
              </a:rPr>
              <a:t>r.sid</a:t>
            </a:r>
            <a:endParaRPr lang="en-US" sz="2000" dirty="0">
              <a:latin typeface="Lucida Console" charset="0"/>
              <a:ea typeface="Lucida Console" charset="0"/>
              <a:cs typeface="Lucida Console" charset="0"/>
            </a:endParaRP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   WHERE </a:t>
            </a:r>
            <a:r>
              <a:rPr lang="en-US" sz="2000" dirty="0" err="1">
                <a:latin typeface="Lucida Console" charset="0"/>
                <a:ea typeface="Lucida Console" charset="0"/>
                <a:cs typeface="Lucida Console" charset="0"/>
              </a:rPr>
              <a:t>s.age</a:t>
            </a: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 &gt; 20;</a:t>
            </a:r>
          </a:p>
          <a:p>
            <a:pPr>
              <a:spcBef>
                <a:spcPts val="200"/>
              </a:spcBef>
              <a:spcAft>
                <a:spcPts val="200"/>
              </a:spcAft>
            </a:pPr>
            <a:endParaRPr lang="en-US" sz="2000" dirty="0">
              <a:latin typeface="Lucida Console" charset="0"/>
              <a:ea typeface="Lucida Console" charset="0"/>
              <a:cs typeface="Lucida Console" charset="0"/>
            </a:endParaRP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  SELECT </a:t>
            </a:r>
            <a:r>
              <a:rPr lang="en-US" sz="2000" dirty="0" err="1">
                <a:latin typeface="Lucida Console" charset="0"/>
                <a:ea typeface="Lucida Console" charset="0"/>
                <a:cs typeface="Lucida Console" charset="0"/>
              </a:rPr>
              <a:t>s.sid</a:t>
            </a: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, </a:t>
            </a:r>
            <a:r>
              <a:rPr lang="en-US" sz="2000" dirty="0" err="1">
                <a:latin typeface="Lucida Console" charset="0"/>
                <a:ea typeface="Lucida Console" charset="0"/>
                <a:cs typeface="Lucida Console" charset="0"/>
              </a:rPr>
              <a:t>s.sname</a:t>
            </a: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, </a:t>
            </a:r>
            <a:r>
              <a:rPr lang="en-US" sz="2000" dirty="0" err="1">
                <a:latin typeface="Lucida Console" charset="0"/>
                <a:ea typeface="Lucida Console" charset="0"/>
                <a:cs typeface="Lucida Console" charset="0"/>
              </a:rPr>
              <a:t>r.bid</a:t>
            </a:r>
            <a:endParaRPr lang="en-US" sz="2000" dirty="0">
              <a:latin typeface="Lucida Console" charset="0"/>
              <a:ea typeface="Lucida Console" charset="0"/>
              <a:cs typeface="Lucida Console" charset="0"/>
            </a:endParaRP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    FROM Sailors s </a:t>
            </a:r>
            <a:r>
              <a:rPr lang="en-US" sz="2000" b="1" dirty="0">
                <a:solidFill>
                  <a:srgbClr val="00B050"/>
                </a:solidFill>
                <a:latin typeface="Lucida Console" charset="0"/>
                <a:ea typeface="Lucida Console" charset="0"/>
                <a:cs typeface="Lucida Console" charset="0"/>
              </a:rPr>
              <a:t>NATURAL JOIN </a:t>
            </a: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Reserves r</a:t>
            </a:r>
            <a:b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   WHERE </a:t>
            </a:r>
            <a:r>
              <a:rPr lang="en-US" sz="2000" dirty="0" err="1">
                <a:latin typeface="Lucida Console" charset="0"/>
                <a:ea typeface="Lucida Console" charset="0"/>
                <a:cs typeface="Lucida Console" charset="0"/>
              </a:rPr>
              <a:t>s.age</a:t>
            </a: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 &gt; 20;</a:t>
            </a:r>
            <a:endParaRPr lang="en-US" sz="2000" dirty="0"/>
          </a:p>
        </p:txBody>
      </p:sp>
      <p:graphicFrame>
        <p:nvGraphicFramePr>
          <p:cNvPr id="9" name="Group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241172"/>
              </p:ext>
            </p:extLst>
          </p:nvPr>
        </p:nvGraphicFramePr>
        <p:xfrm>
          <a:off x="6111932" y="667973"/>
          <a:ext cx="2785533" cy="1341440"/>
        </p:xfrm>
        <a:graphic>
          <a:graphicData uri="http://schemas.openxmlformats.org/drawingml/2006/table">
            <a:tbl>
              <a:tblPr/>
              <a:tblGrid>
                <a:gridCol w="5305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59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25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638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536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sng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sid</a:t>
                      </a:r>
                    </a:p>
                  </a:txBody>
                  <a:tcPr marT="45731" marB="4573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alpha val="50195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sname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alpha val="50195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rating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alpha val="50195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age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alpha val="50195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36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1</a:t>
                      </a:r>
                    </a:p>
                  </a:txBody>
                  <a:tcPr marT="45731" marB="4573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Fred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7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22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36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2</a:t>
                      </a:r>
                    </a:p>
                  </a:txBody>
                  <a:tcPr marT="45731" marB="4573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Jim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2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39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36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3</a:t>
                      </a:r>
                    </a:p>
                  </a:txBody>
                  <a:tcPr marT="45731" marB="4573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Nancy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8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27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0" name="Group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9358422"/>
              </p:ext>
            </p:extLst>
          </p:nvPr>
        </p:nvGraphicFramePr>
        <p:xfrm>
          <a:off x="9096433" y="667973"/>
          <a:ext cx="2785533" cy="1341440"/>
        </p:xfrm>
        <a:graphic>
          <a:graphicData uri="http://schemas.openxmlformats.org/drawingml/2006/table">
            <a:tbl>
              <a:tblPr/>
              <a:tblGrid>
                <a:gridCol w="6963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36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55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3536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sng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bid</a:t>
                      </a:r>
                    </a:p>
                  </a:txBody>
                  <a:tcPr marT="45731" marB="4573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alpha val="50195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bname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alpha val="50195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color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alpha val="50195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36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101</a:t>
                      </a:r>
                    </a:p>
                  </a:txBody>
                  <a:tcPr marT="45731" marB="4573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Nina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red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36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102</a:t>
                      </a:r>
                    </a:p>
                  </a:txBody>
                  <a:tcPr marT="45731" marB="4573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Pinta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blue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36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103</a:t>
                      </a:r>
                    </a:p>
                  </a:txBody>
                  <a:tcPr marT="45731" marB="4573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Santa Maria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red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Group 9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0245895"/>
              </p:ext>
            </p:extLst>
          </p:nvPr>
        </p:nvGraphicFramePr>
        <p:xfrm>
          <a:off x="7717366" y="2564460"/>
          <a:ext cx="3200400" cy="1028700"/>
        </p:xfrm>
        <a:graphic>
          <a:graphicData uri="http://schemas.openxmlformats.org/drawingml/2006/table">
            <a:tbl>
              <a:tblPr/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29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sng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sid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alpha val="50195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sng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bid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alpha val="50195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sng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day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alpha val="50195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102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9/12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102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</a:rPr>
                        <a:t>9/13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955260" y="280435"/>
            <a:ext cx="859531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/>
              <a:t>Sailors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096433" y="298641"/>
            <a:ext cx="79380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Boats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35278" y="2195128"/>
            <a:ext cx="1152880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/>
              <a:t>Reserves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9096433" y="5182947"/>
            <a:ext cx="2016303" cy="1270242"/>
            <a:chOff x="8858215" y="5182947"/>
            <a:chExt cx="2016303" cy="1270242"/>
          </a:xfrm>
        </p:grpSpPr>
        <p:sp>
          <p:nvSpPr>
            <p:cNvPr id="16" name="Freeform 15"/>
            <p:cNvSpPr/>
            <p:nvPr/>
          </p:nvSpPr>
          <p:spPr>
            <a:xfrm>
              <a:off x="9604277" y="5306209"/>
              <a:ext cx="524181" cy="1023721"/>
            </a:xfrm>
            <a:custGeom>
              <a:avLst/>
              <a:gdLst>
                <a:gd name="connsiteX0" fmla="*/ 262091 w 524181"/>
                <a:gd name="connsiteY0" fmla="*/ 0 h 1023721"/>
                <a:gd name="connsiteX1" fmla="*/ 338159 w 524181"/>
                <a:gd name="connsiteY1" fmla="*/ 62762 h 1023721"/>
                <a:gd name="connsiteX2" fmla="*/ 524181 w 524181"/>
                <a:gd name="connsiteY2" fmla="*/ 511860 h 1023721"/>
                <a:gd name="connsiteX3" fmla="*/ 338159 w 524181"/>
                <a:gd name="connsiteY3" fmla="*/ 960959 h 1023721"/>
                <a:gd name="connsiteX4" fmla="*/ 262091 w 524181"/>
                <a:gd name="connsiteY4" fmla="*/ 1023721 h 1023721"/>
                <a:gd name="connsiteX5" fmla="*/ 186023 w 524181"/>
                <a:gd name="connsiteY5" fmla="*/ 960959 h 1023721"/>
                <a:gd name="connsiteX6" fmla="*/ 0 w 524181"/>
                <a:gd name="connsiteY6" fmla="*/ 511860 h 1023721"/>
                <a:gd name="connsiteX7" fmla="*/ 186023 w 524181"/>
                <a:gd name="connsiteY7" fmla="*/ 62762 h 1023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181" h="1023721">
                  <a:moveTo>
                    <a:pt x="262091" y="0"/>
                  </a:moveTo>
                  <a:lnTo>
                    <a:pt x="338159" y="62762"/>
                  </a:lnTo>
                  <a:cubicBezTo>
                    <a:pt x="453093" y="177696"/>
                    <a:pt x="524181" y="336476"/>
                    <a:pt x="524181" y="511860"/>
                  </a:cubicBezTo>
                  <a:cubicBezTo>
                    <a:pt x="524181" y="687244"/>
                    <a:pt x="453093" y="846024"/>
                    <a:pt x="338159" y="960959"/>
                  </a:cubicBezTo>
                  <a:lnTo>
                    <a:pt x="262091" y="1023721"/>
                  </a:lnTo>
                  <a:lnTo>
                    <a:pt x="186023" y="960959"/>
                  </a:lnTo>
                  <a:cubicBezTo>
                    <a:pt x="71088" y="846024"/>
                    <a:pt x="0" y="687244"/>
                    <a:pt x="0" y="511860"/>
                  </a:cubicBezTo>
                  <a:cubicBezTo>
                    <a:pt x="0" y="336476"/>
                    <a:pt x="71088" y="177696"/>
                    <a:pt x="186023" y="62762"/>
                  </a:cubicBezTo>
                  <a:close/>
                </a:path>
              </a:pathLst>
            </a:cu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8858215" y="5182947"/>
              <a:ext cx="2016303" cy="1270242"/>
              <a:chOff x="8858215" y="5182947"/>
              <a:chExt cx="2016303" cy="1270242"/>
            </a:xfrm>
          </p:grpSpPr>
          <p:sp>
            <p:nvSpPr>
              <p:cNvPr id="17" name="Oval 16"/>
              <p:cNvSpPr/>
              <p:nvPr/>
            </p:nvSpPr>
            <p:spPr>
              <a:xfrm>
                <a:off x="8858215" y="5182947"/>
                <a:ext cx="1270242" cy="1270242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9604276" y="5182947"/>
                <a:ext cx="1270242" cy="1270242"/>
              </a:xfrm>
              <a:prstGeom prst="ellipse">
                <a:avLst/>
              </a:prstGeom>
              <a:noFill/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6FCF0DA-23E8-4818-B5ED-F08E03A9BD70}"/>
              </a:ext>
            </a:extLst>
          </p:cNvPr>
          <p:cNvGrpSpPr/>
          <p:nvPr/>
        </p:nvGrpSpPr>
        <p:grpSpPr>
          <a:xfrm>
            <a:off x="465598" y="3138130"/>
            <a:ext cx="6655963" cy="1589347"/>
            <a:chOff x="465598" y="3138130"/>
            <a:chExt cx="6655963" cy="1589347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9B2B597-AE14-476D-A387-02501D79D19F}"/>
                </a:ext>
              </a:extLst>
            </p:cNvPr>
            <p:cNvSpPr/>
            <p:nvPr/>
          </p:nvSpPr>
          <p:spPr>
            <a:xfrm>
              <a:off x="465598" y="3138130"/>
              <a:ext cx="6464300" cy="1574800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22000"/>
              </a:schemeClr>
            </a:solidFill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46EAAE5-53CA-450A-B5AF-3EAB9F9ADC7D}"/>
                </a:ext>
              </a:extLst>
            </p:cNvPr>
            <p:cNvSpPr txBox="1"/>
            <p:nvPr/>
          </p:nvSpPr>
          <p:spPr>
            <a:xfrm>
              <a:off x="4336028" y="4358145"/>
              <a:ext cx="2785533" cy="36933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en-US" dirty="0"/>
                <a:t>Most common format!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8016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Variants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idx="1"/>
          </p:nvPr>
        </p:nvSpPr>
        <p:spPr>
          <a:xfrm>
            <a:off x="1303867" y="4045231"/>
            <a:ext cx="10297583" cy="2315228"/>
          </a:xfrm>
        </p:spPr>
        <p:txBody>
          <a:bodyPr anchor="t">
            <a:normAutofit lnSpcReduction="10000"/>
          </a:bodyPr>
          <a:lstStyle/>
          <a:p>
            <a:r>
              <a:rPr lang="en-US" dirty="0"/>
              <a:t>INNER is default</a:t>
            </a:r>
          </a:p>
          <a:p>
            <a:r>
              <a:rPr lang="en-US" dirty="0"/>
              <a:t>Inner join is akin to what we have seen so far.</a:t>
            </a:r>
          </a:p>
          <a:p>
            <a:r>
              <a:rPr lang="en-US" dirty="0"/>
              <a:t>FULL OUTER is the equivalent of join=‘outer’ in pandas.</a:t>
            </a:r>
          </a:p>
          <a:p>
            <a:r>
              <a:rPr lang="en-US" dirty="0"/>
              <a:t>“OUTER” is optional, but recommended for clarity.</a:t>
            </a:r>
          </a:p>
        </p:txBody>
      </p:sp>
      <p:sp>
        <p:nvSpPr>
          <p:cNvPr id="74756" name="Rectangle 4"/>
          <p:cNvSpPr>
            <a:spLocks noChangeArrowheads="1"/>
          </p:cNvSpPr>
          <p:nvPr/>
        </p:nvSpPr>
        <p:spPr bwMode="auto">
          <a:xfrm>
            <a:off x="876300" y="1646238"/>
            <a:ext cx="10725150" cy="193963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2075" tIns="46038" rIns="92075" bIns="46038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SELECT (</a:t>
            </a:r>
            <a:r>
              <a:rPr lang="en-US" sz="2400" dirty="0" err="1">
                <a:solidFill>
                  <a:schemeClr val="accent2"/>
                </a:solidFill>
              </a:rPr>
              <a:t>column_list</a:t>
            </a:r>
            <a:r>
              <a:rPr lang="en-US" sz="2400" dirty="0">
                <a:solidFill>
                  <a:schemeClr val="accent2"/>
                </a:solidFill>
              </a:rPr>
              <a:t>)</a:t>
            </a:r>
          </a:p>
          <a:p>
            <a:r>
              <a:rPr lang="en-US" sz="2400" dirty="0">
                <a:solidFill>
                  <a:schemeClr val="accent2"/>
                </a:solidFill>
              </a:rPr>
              <a:t>FROM  </a:t>
            </a:r>
            <a:r>
              <a:rPr lang="en-US" sz="2400" i="1" dirty="0" err="1">
                <a:solidFill>
                  <a:srgbClr val="6600CC"/>
                </a:solidFill>
              </a:rPr>
              <a:t>table_name</a:t>
            </a:r>
            <a:endParaRPr lang="en-US" sz="2400" i="1" dirty="0">
              <a:solidFill>
                <a:srgbClr val="6600CC"/>
              </a:solidFill>
            </a:endParaRPr>
          </a:p>
          <a:p>
            <a:r>
              <a:rPr lang="en-US" sz="2400" dirty="0">
                <a:solidFill>
                  <a:srgbClr val="6600CC"/>
                </a:solidFill>
              </a:rPr>
              <a:t>  </a:t>
            </a:r>
            <a:r>
              <a:rPr lang="en-US" sz="2400" dirty="0">
                <a:solidFill>
                  <a:schemeClr val="accent2"/>
                </a:solidFill>
              </a:rPr>
              <a:t>[INNER | LEFT OUTER |RIGHT OUTER | FULL OUTER] JOIN</a:t>
            </a:r>
            <a:r>
              <a:rPr lang="en-US" sz="2400" i="1" dirty="0">
                <a:solidFill>
                  <a:srgbClr val="6600CC"/>
                </a:solidFill>
              </a:rPr>
              <a:t> </a:t>
            </a:r>
            <a:r>
              <a:rPr lang="en-US" sz="2400" i="1" dirty="0" err="1">
                <a:solidFill>
                  <a:srgbClr val="6600CC"/>
                </a:solidFill>
              </a:rPr>
              <a:t>table_name</a:t>
            </a:r>
            <a:endParaRPr lang="en-US" sz="2400" i="1" dirty="0">
              <a:solidFill>
                <a:srgbClr val="6600CC"/>
              </a:solidFill>
            </a:endParaRPr>
          </a:p>
          <a:p>
            <a:r>
              <a:rPr lang="en-US" sz="2400" dirty="0">
                <a:solidFill>
                  <a:srgbClr val="6600CC"/>
                </a:solidFill>
              </a:rPr>
              <a:t>    ON</a:t>
            </a:r>
            <a:r>
              <a:rPr lang="en-US" sz="2400" i="1" dirty="0">
                <a:solidFill>
                  <a:srgbClr val="6600CC"/>
                </a:solidFill>
              </a:rPr>
              <a:t> </a:t>
            </a:r>
            <a:r>
              <a:rPr lang="en-US" sz="2400" i="1" dirty="0" err="1">
                <a:solidFill>
                  <a:srgbClr val="6600CC"/>
                </a:solidFill>
              </a:rPr>
              <a:t>qualification_list</a:t>
            </a:r>
            <a:endParaRPr lang="en-US" sz="2400" i="1" dirty="0">
              <a:solidFill>
                <a:srgbClr val="6600CC"/>
              </a:solidFill>
            </a:endParaRPr>
          </a:p>
          <a:p>
            <a:r>
              <a:rPr lang="en-US" sz="2400" dirty="0">
                <a:solidFill>
                  <a:schemeClr val="accent2"/>
                </a:solidFill>
              </a:rPr>
              <a:t>WHERE …</a:t>
            </a:r>
            <a:endParaRPr lang="en-US" sz="2400" i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7185831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9" name="Rectangle 3"/>
          <p:cNvSpPr>
            <a:spLocks noGrp="1" noChangeArrowheads="1"/>
          </p:cNvSpPr>
          <p:nvPr>
            <p:ph idx="1"/>
          </p:nvPr>
        </p:nvSpPr>
        <p:spPr>
          <a:xfrm>
            <a:off x="940570" y="1646238"/>
            <a:ext cx="10309322" cy="4563533"/>
          </a:xfrm>
        </p:spPr>
        <p:txBody>
          <a:bodyPr anchor="t">
            <a:normAutofit fontScale="92500" lnSpcReduction="20000"/>
          </a:bodyPr>
          <a:lstStyle/>
          <a:p>
            <a:pPr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Tx/>
              <a:buNone/>
            </a:pPr>
            <a:r>
              <a:rPr lang="en-US" sz="2400" dirty="0">
                <a:latin typeface="+mj-lt"/>
                <a:ea typeface="Helvetica Neue" charset="0"/>
                <a:cs typeface="Helvetica Neue" charset="0"/>
              </a:rPr>
              <a:t>Returns all matched rows, </a:t>
            </a:r>
            <a:r>
              <a:rPr lang="en-US" sz="2400" u="sng" dirty="0">
                <a:latin typeface="+mj-lt"/>
                <a:ea typeface="Helvetica Neue" charset="0"/>
                <a:cs typeface="Helvetica Neue" charset="0"/>
              </a:rPr>
              <a:t>and </a:t>
            </a:r>
            <a:r>
              <a:rPr lang="en-US" sz="2400" i="1" u="sng" dirty="0">
                <a:latin typeface="+mj-lt"/>
                <a:ea typeface="Helvetica Neue" charset="0"/>
                <a:cs typeface="Helvetica Neue" charset="0"/>
              </a:rPr>
              <a:t>preserves</a:t>
            </a:r>
            <a:r>
              <a:rPr lang="en-US" sz="2400" dirty="0">
                <a:latin typeface="+mj-lt"/>
                <a:ea typeface="Helvetica Neue" charset="0"/>
                <a:cs typeface="Helvetica Neue" charset="0"/>
              </a:rPr>
              <a:t> </a:t>
            </a:r>
            <a:r>
              <a:rPr lang="en-US" sz="2400" u="sng" dirty="0">
                <a:latin typeface="+mj-lt"/>
                <a:ea typeface="Helvetica Neue" charset="0"/>
                <a:cs typeface="Helvetica Neue" charset="0"/>
              </a:rPr>
              <a:t>all unmatched rows from the table on the left</a:t>
            </a:r>
            <a:r>
              <a:rPr lang="en-US" sz="2400" dirty="0">
                <a:latin typeface="+mj-lt"/>
                <a:ea typeface="Helvetica Neue" charset="0"/>
                <a:cs typeface="Helvetica Neue" charset="0"/>
              </a:rPr>
              <a:t> of the join clause</a:t>
            </a:r>
          </a:p>
          <a:p>
            <a:pPr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Tx/>
              <a:buNone/>
            </a:pPr>
            <a:r>
              <a:rPr lang="en-US" sz="2400" dirty="0">
                <a:latin typeface="+mj-lt"/>
                <a:ea typeface="Helvetica Neue" charset="0"/>
                <a:cs typeface="Helvetica Neue" charset="0"/>
              </a:rPr>
              <a:t>(use nulls in fields of non-matching tuples)</a:t>
            </a:r>
          </a:p>
          <a:p>
            <a:pPr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Tx/>
              <a:buNone/>
            </a:pPr>
            <a:endParaRPr lang="en-US" sz="2400" dirty="0">
              <a:latin typeface="+mj-lt"/>
              <a:ea typeface="ＭＳ Ｐゴシック" charset="0"/>
              <a:cs typeface="ＭＳ Ｐゴシック" charset="0"/>
            </a:endParaRPr>
          </a:p>
          <a:p>
            <a:pPr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Tx/>
              <a:buNone/>
            </a:pPr>
            <a:r>
              <a:rPr lang="en-US" sz="30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SELECT </a:t>
            </a:r>
            <a:r>
              <a:rPr lang="en-US" sz="3000" dirty="0" err="1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s.sid</a:t>
            </a:r>
            <a:r>
              <a:rPr lang="en-US" sz="30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, </a:t>
            </a:r>
            <a:r>
              <a:rPr lang="en-US" sz="3000" dirty="0" err="1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s.sname</a:t>
            </a:r>
            <a:r>
              <a:rPr lang="en-US" sz="30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, </a:t>
            </a:r>
            <a:r>
              <a:rPr lang="en-US" sz="3000" dirty="0" err="1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r.bid</a:t>
            </a:r>
            <a:r>
              <a:rPr lang="en-US" sz="30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 </a:t>
            </a:r>
          </a:p>
          <a:p>
            <a:pPr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Tx/>
              <a:buNone/>
            </a:pPr>
            <a:r>
              <a:rPr lang="en-US" sz="30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FROM Sailors2 s LEFT OUTER JOIN Reserves2 r </a:t>
            </a:r>
          </a:p>
          <a:p>
            <a:pPr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Tx/>
              <a:buNone/>
            </a:pPr>
            <a:r>
              <a:rPr lang="en-US" sz="30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ON </a:t>
            </a:r>
            <a:r>
              <a:rPr lang="en-US" sz="3000" dirty="0" err="1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s.sid</a:t>
            </a:r>
            <a:r>
              <a:rPr lang="en-US" sz="30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 = </a:t>
            </a:r>
            <a:r>
              <a:rPr lang="en-US" sz="3000" dirty="0" err="1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r.sid</a:t>
            </a:r>
            <a:r>
              <a:rPr lang="en-US" sz="30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;</a:t>
            </a:r>
            <a:endParaRPr lang="en-US" sz="3000" dirty="0">
              <a:latin typeface="Lucida Console" charset="0"/>
              <a:ea typeface="Lucida Console" charset="0"/>
              <a:cs typeface="Lucida Console" charset="0"/>
            </a:endParaRPr>
          </a:p>
          <a:p>
            <a:pPr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Tx/>
              <a:buNone/>
            </a:pPr>
            <a:endParaRPr lang="en-US" sz="2400" dirty="0">
              <a:latin typeface="Tahoma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Tx/>
              <a:buNone/>
            </a:pPr>
            <a:r>
              <a:rPr lang="en-US" sz="2400" dirty="0">
                <a:latin typeface="+mj-lt"/>
                <a:ea typeface="Helvetica Neue" charset="0"/>
                <a:cs typeface="Helvetica Neue" charset="0"/>
              </a:rPr>
              <a:t>Returns all sailors &amp; bid for boat in any of their reservations</a:t>
            </a:r>
          </a:p>
          <a:p>
            <a:pPr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Tx/>
              <a:buNone/>
            </a:pPr>
            <a:r>
              <a:rPr lang="en-US" sz="2400" b="1" dirty="0">
                <a:latin typeface="+mj-lt"/>
                <a:ea typeface="Helvetica Neue" charset="0"/>
                <a:cs typeface="Helvetica Neue" charset="0"/>
              </a:rPr>
              <a:t>Note: If there is a sailor without a boat reservation then the sailor is matched with the NULL bid.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Left Join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466175" y="200417"/>
            <a:ext cx="2016303" cy="1270242"/>
            <a:chOff x="4944973" y="348335"/>
            <a:chExt cx="2016303" cy="1270242"/>
          </a:xfrm>
        </p:grpSpPr>
        <p:grpSp>
          <p:nvGrpSpPr>
            <p:cNvPr id="8" name="Group 7"/>
            <p:cNvGrpSpPr/>
            <p:nvPr/>
          </p:nvGrpSpPr>
          <p:grpSpPr>
            <a:xfrm>
              <a:off x="4944973" y="348335"/>
              <a:ext cx="2016303" cy="1270242"/>
              <a:chOff x="8858215" y="5182947"/>
              <a:chExt cx="2016303" cy="1270242"/>
            </a:xfrm>
          </p:grpSpPr>
          <p:sp>
            <p:nvSpPr>
              <p:cNvPr id="9" name="Oval 8"/>
              <p:cNvSpPr/>
              <p:nvPr/>
            </p:nvSpPr>
            <p:spPr>
              <a:xfrm>
                <a:off x="8858215" y="5182947"/>
                <a:ext cx="1270242" cy="127024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9604276" y="5182947"/>
                <a:ext cx="1270242" cy="1270242"/>
              </a:xfrm>
              <a:prstGeom prst="ellipse">
                <a:avLst/>
              </a:prstGeom>
              <a:noFill/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/>
            <p:cNvSpPr/>
            <p:nvPr/>
          </p:nvSpPr>
          <p:spPr>
            <a:xfrm>
              <a:off x="5691035" y="471597"/>
              <a:ext cx="524181" cy="1023721"/>
            </a:xfrm>
            <a:custGeom>
              <a:avLst/>
              <a:gdLst>
                <a:gd name="connsiteX0" fmla="*/ 262091 w 524181"/>
                <a:gd name="connsiteY0" fmla="*/ 0 h 1023721"/>
                <a:gd name="connsiteX1" fmla="*/ 338159 w 524181"/>
                <a:gd name="connsiteY1" fmla="*/ 62762 h 1023721"/>
                <a:gd name="connsiteX2" fmla="*/ 524181 w 524181"/>
                <a:gd name="connsiteY2" fmla="*/ 511860 h 1023721"/>
                <a:gd name="connsiteX3" fmla="*/ 338159 w 524181"/>
                <a:gd name="connsiteY3" fmla="*/ 960959 h 1023721"/>
                <a:gd name="connsiteX4" fmla="*/ 262091 w 524181"/>
                <a:gd name="connsiteY4" fmla="*/ 1023721 h 1023721"/>
                <a:gd name="connsiteX5" fmla="*/ 186023 w 524181"/>
                <a:gd name="connsiteY5" fmla="*/ 960959 h 1023721"/>
                <a:gd name="connsiteX6" fmla="*/ 0 w 524181"/>
                <a:gd name="connsiteY6" fmla="*/ 511860 h 1023721"/>
                <a:gd name="connsiteX7" fmla="*/ 186023 w 524181"/>
                <a:gd name="connsiteY7" fmla="*/ 62762 h 1023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181" h="1023721">
                  <a:moveTo>
                    <a:pt x="262091" y="0"/>
                  </a:moveTo>
                  <a:lnTo>
                    <a:pt x="338159" y="62762"/>
                  </a:lnTo>
                  <a:cubicBezTo>
                    <a:pt x="453093" y="177696"/>
                    <a:pt x="524181" y="336476"/>
                    <a:pt x="524181" y="511860"/>
                  </a:cubicBezTo>
                  <a:cubicBezTo>
                    <a:pt x="524181" y="687244"/>
                    <a:pt x="453093" y="846024"/>
                    <a:pt x="338159" y="960959"/>
                  </a:cubicBezTo>
                  <a:lnTo>
                    <a:pt x="262091" y="1023721"/>
                  </a:lnTo>
                  <a:lnTo>
                    <a:pt x="186023" y="960959"/>
                  </a:lnTo>
                  <a:cubicBezTo>
                    <a:pt x="71088" y="846024"/>
                    <a:pt x="0" y="687244"/>
                    <a:pt x="0" y="511860"/>
                  </a:cubicBezTo>
                  <a:cubicBezTo>
                    <a:pt x="0" y="336476"/>
                    <a:pt x="71088" y="177696"/>
                    <a:pt x="186023" y="62762"/>
                  </a:cubicBezTo>
                  <a:close/>
                </a:path>
              </a:pathLst>
            </a:cu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08235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ChangeArrowheads="1"/>
          </p:cNvSpPr>
          <p:nvPr>
            <p:ph type="title"/>
          </p:nvPr>
        </p:nvSpPr>
        <p:spPr>
          <a:xfrm>
            <a:off x="1122217" y="609600"/>
            <a:ext cx="10127673" cy="1143000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SELECT </a:t>
            </a:r>
            <a:r>
              <a:rPr lang="en-US" sz="2800" dirty="0" err="1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s.sid</a:t>
            </a:r>
            <a:r>
              <a:rPr lang="en-US" sz="28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, </a:t>
            </a:r>
            <a:r>
              <a:rPr lang="en-US" sz="2800" dirty="0" err="1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s.sname</a:t>
            </a:r>
            <a:r>
              <a:rPr lang="en-US" sz="28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, </a:t>
            </a:r>
            <a:r>
              <a:rPr lang="en-US" sz="2800" dirty="0" err="1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r.bid</a:t>
            </a:r>
            <a:r>
              <a:rPr lang="en-US" sz="28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 </a:t>
            </a:r>
            <a:br>
              <a:rPr lang="en-US" sz="28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8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FROM Sailors2 s LEFT OUTER JOIN Reserves2 r </a:t>
            </a:r>
            <a:br>
              <a:rPr lang="en-US" sz="28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8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ON </a:t>
            </a:r>
            <a:r>
              <a:rPr lang="en-US" sz="2800" dirty="0" err="1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s.sid</a:t>
            </a:r>
            <a:r>
              <a:rPr lang="en-US" sz="28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 = </a:t>
            </a:r>
            <a:r>
              <a:rPr lang="en-US" sz="2800" dirty="0" err="1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r.sid</a:t>
            </a:r>
            <a:r>
              <a:rPr lang="en-US" sz="28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;</a:t>
            </a:r>
            <a:endParaRPr lang="en-US" sz="4800" dirty="0">
              <a:solidFill>
                <a:srgbClr val="0033CC"/>
              </a:solidFill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07818" y="6336579"/>
            <a:ext cx="4572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  <a:hlinkClick r:id="rId3"/>
              </a:rPr>
              <a:t>http://sqlfiddle.com/#!17/54a88/2</a:t>
            </a: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577057"/>
              </p:ext>
            </p:extLst>
          </p:nvPr>
        </p:nvGraphicFramePr>
        <p:xfrm>
          <a:off x="5754328" y="4467139"/>
          <a:ext cx="5301600" cy="1869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7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7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67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b="1" dirty="0" err="1">
                          <a:effectLst/>
                        </a:rPr>
                        <a:t>sid</a:t>
                      </a:r>
                      <a:endParaRPr lang="en-US" sz="2400" b="1" dirty="0">
                        <a:effectLst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b="1">
                          <a:effectLst/>
                        </a:rPr>
                        <a:t>sname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b="1" dirty="0">
                          <a:effectLst/>
                        </a:rPr>
                        <a:t>bid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is-IS" sz="2400">
                          <a:effectLst/>
                        </a:rPr>
                        <a:t>22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>
                          <a:effectLst/>
                        </a:rPr>
                        <a:t>Dustin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i-FI" sz="2400">
                          <a:effectLst/>
                        </a:rPr>
                        <a:t>101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>
                          <a:effectLst/>
                        </a:rPr>
                        <a:t>95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>
                          <a:effectLst/>
                        </a:rPr>
                        <a:t>Bob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>
                          <a:effectLst/>
                        </a:rPr>
                        <a:t>103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>
                          <a:effectLst/>
                        </a:rPr>
                        <a:t>31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>
                          <a:effectLst/>
                        </a:rPr>
                        <a:t>Lubber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b="1" u="sng" dirty="0">
                          <a:effectLst/>
                        </a:rPr>
                        <a:t>(null)</a:t>
                      </a:r>
                    </a:p>
                  </a:txBody>
                  <a:tcPr marL="50800" marR="50800" marT="50800" marB="5080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1854603"/>
              </p:ext>
            </p:extLst>
          </p:nvPr>
        </p:nvGraphicFramePr>
        <p:xfrm>
          <a:off x="560515" y="2385350"/>
          <a:ext cx="4433456" cy="162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83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83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83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836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 err="1">
                          <a:effectLst/>
                        </a:rPr>
                        <a:t>sid</a:t>
                      </a:r>
                      <a:endParaRPr lang="en-US" sz="2000" b="1" dirty="0">
                        <a:effectLst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effectLst/>
                        </a:rPr>
                        <a:t>sname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effectLst/>
                        </a:rPr>
                        <a:t>rating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effectLst/>
                        </a:rPr>
                        <a:t>age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is-IS" sz="2000">
                          <a:effectLst/>
                        </a:rPr>
                        <a:t>22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Dustin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7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effectLst/>
                        </a:rPr>
                        <a:t>45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31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Lubber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8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nb-NO" sz="2000">
                          <a:effectLst/>
                        </a:rPr>
                        <a:t>55.5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95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Bob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3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hr-HR" sz="2000" dirty="0">
                          <a:effectLst/>
                        </a:rPr>
                        <a:t>63.5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2625500"/>
              </p:ext>
            </p:extLst>
          </p:nvPr>
        </p:nvGraphicFramePr>
        <p:xfrm>
          <a:off x="5335781" y="2385350"/>
          <a:ext cx="3927765" cy="12229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60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29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288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0101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 err="1">
                          <a:effectLst/>
                          <a:latin typeface="+mj-lt"/>
                        </a:rPr>
                        <a:t>sid</a:t>
                      </a:r>
                      <a:endParaRPr lang="en-US" sz="2000" b="1" dirty="0">
                        <a:effectLst/>
                        <a:latin typeface="+mj-lt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effectLst/>
                          <a:latin typeface="+mj-lt"/>
                        </a:rPr>
                        <a:t>bid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>
                          <a:effectLst/>
                          <a:latin typeface="+mj-lt"/>
                        </a:rPr>
                        <a:t>day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is-IS" sz="2000">
                          <a:effectLst/>
                          <a:latin typeface="+mj-lt"/>
                        </a:rPr>
                        <a:t>22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i-FI" sz="2000">
                          <a:effectLst/>
                          <a:latin typeface="+mj-lt"/>
                        </a:rPr>
                        <a:t>101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mr-IN" sz="200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1996-10-10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  <a:latin typeface="+mj-lt"/>
                        </a:rPr>
                        <a:t>95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effectLst/>
                          <a:latin typeface="+mj-lt"/>
                        </a:rPr>
                        <a:t>103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mr-IN" sz="200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1996-11-12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224945" y="2091047"/>
            <a:ext cx="1281120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Reserves2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823" y="2091047"/>
            <a:ext cx="987771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/>
              <a:t>Sailors2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5897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9" name="Rectangle 3"/>
          <p:cNvSpPr>
            <a:spLocks noGrp="1" noChangeArrowheads="1"/>
          </p:cNvSpPr>
          <p:nvPr>
            <p:ph idx="1"/>
          </p:nvPr>
        </p:nvSpPr>
        <p:spPr>
          <a:xfrm>
            <a:off x="940570" y="1646238"/>
            <a:ext cx="10309322" cy="4563533"/>
          </a:xfrm>
        </p:spPr>
        <p:txBody>
          <a:bodyPr anchor="t">
            <a:normAutofit/>
          </a:bodyPr>
          <a:lstStyle/>
          <a:p>
            <a:pPr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Tx/>
              <a:buNone/>
            </a:pPr>
            <a:r>
              <a:rPr lang="en-US" sz="24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SELECT </a:t>
            </a:r>
            <a:r>
              <a:rPr lang="en-US" sz="2400" dirty="0" err="1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s.sid</a:t>
            </a:r>
            <a:r>
              <a:rPr lang="en-US" sz="24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, </a:t>
            </a:r>
            <a:r>
              <a:rPr lang="en-US" sz="2400" dirty="0" err="1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s.sname</a:t>
            </a:r>
            <a:r>
              <a:rPr lang="en-US" sz="24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, </a:t>
            </a:r>
            <a:r>
              <a:rPr lang="en-US" sz="2400" dirty="0" err="1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r.bid</a:t>
            </a:r>
            <a:r>
              <a:rPr lang="en-US" sz="24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 </a:t>
            </a:r>
          </a:p>
          <a:p>
            <a:pPr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Tx/>
              <a:buNone/>
            </a:pPr>
            <a:r>
              <a:rPr lang="en-US" sz="24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FROM Sailors2 s LEFT OUTER JOIN Reserves2 r </a:t>
            </a:r>
          </a:p>
          <a:p>
            <a:pPr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Tx/>
              <a:buNone/>
            </a:pPr>
            <a:r>
              <a:rPr lang="en-US" sz="24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ON </a:t>
            </a:r>
            <a:r>
              <a:rPr lang="en-US" sz="2400" dirty="0" err="1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s.sid</a:t>
            </a:r>
            <a:r>
              <a:rPr lang="en-US" sz="24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 = </a:t>
            </a:r>
            <a:r>
              <a:rPr lang="en-US" sz="2400" dirty="0" err="1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r.sid</a:t>
            </a:r>
            <a:r>
              <a:rPr lang="en-US" sz="24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;</a:t>
            </a:r>
            <a:endParaRPr lang="en-US" sz="2400" dirty="0">
              <a:latin typeface="Lucida Console" charset="0"/>
              <a:ea typeface="Lucida Console" charset="0"/>
              <a:cs typeface="Lucida Console" charset="0"/>
            </a:endParaRPr>
          </a:p>
          <a:p>
            <a:pPr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Tx/>
              <a:buNone/>
            </a:pPr>
            <a:endParaRPr lang="en-US" sz="2400" dirty="0">
              <a:latin typeface="Tahoma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Tx/>
              <a:buNone/>
            </a:pPr>
            <a:r>
              <a:rPr lang="en-US" sz="2400" dirty="0">
                <a:latin typeface="Tahoma" charset="0"/>
                <a:ea typeface="ＭＳ Ｐゴシック" charset="0"/>
                <a:cs typeface="ＭＳ Ｐゴシック" charset="0"/>
              </a:rPr>
              <a:t>is the exact same as:</a:t>
            </a:r>
          </a:p>
          <a:p>
            <a:pPr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Tx/>
              <a:buNone/>
            </a:pPr>
            <a:endParaRPr lang="en-US" sz="2400" dirty="0">
              <a:latin typeface="Tahoma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Tx/>
              <a:buNone/>
            </a:pPr>
            <a:r>
              <a:rPr lang="en-US" sz="24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SELECT </a:t>
            </a:r>
            <a:r>
              <a:rPr lang="en-US" sz="2400" dirty="0" err="1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s.sid</a:t>
            </a:r>
            <a:r>
              <a:rPr lang="en-US" sz="24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, </a:t>
            </a:r>
            <a:r>
              <a:rPr lang="en-US" sz="2400" dirty="0" err="1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s.sname</a:t>
            </a:r>
            <a:r>
              <a:rPr lang="en-US" sz="24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, </a:t>
            </a:r>
            <a:r>
              <a:rPr lang="en-US" sz="2400" dirty="0" err="1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r.bid</a:t>
            </a:r>
            <a:r>
              <a:rPr lang="en-US" sz="24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 </a:t>
            </a:r>
          </a:p>
          <a:p>
            <a:pPr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Tx/>
              <a:buNone/>
            </a:pPr>
            <a:r>
              <a:rPr lang="en-US" sz="24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FROM Sailors2 s LEFT JOIN Reserves2 r </a:t>
            </a:r>
          </a:p>
          <a:p>
            <a:pPr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Tx/>
              <a:buNone/>
            </a:pPr>
            <a:r>
              <a:rPr lang="en-US" sz="24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ON </a:t>
            </a:r>
            <a:r>
              <a:rPr lang="en-US" sz="2400" dirty="0" err="1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s.sid</a:t>
            </a:r>
            <a:r>
              <a:rPr lang="en-US" sz="24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 = </a:t>
            </a:r>
            <a:r>
              <a:rPr lang="en-US" sz="2400" dirty="0" err="1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r.sid</a:t>
            </a:r>
            <a:r>
              <a:rPr lang="en-US" sz="2400" dirty="0">
                <a:solidFill>
                  <a:srgbClr val="0033CC"/>
                </a:solidFill>
                <a:latin typeface="Lucida Console" charset="0"/>
                <a:ea typeface="Lucida Console" charset="0"/>
                <a:cs typeface="Lucida Console" charset="0"/>
              </a:rPr>
              <a:t>;</a:t>
            </a:r>
            <a:endParaRPr lang="en-US" sz="2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Left Join                    vs. Left Outer Join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466175" y="200417"/>
            <a:ext cx="2016303" cy="1270242"/>
            <a:chOff x="4944973" y="348335"/>
            <a:chExt cx="2016303" cy="1270242"/>
          </a:xfrm>
        </p:grpSpPr>
        <p:grpSp>
          <p:nvGrpSpPr>
            <p:cNvPr id="8" name="Group 7"/>
            <p:cNvGrpSpPr/>
            <p:nvPr/>
          </p:nvGrpSpPr>
          <p:grpSpPr>
            <a:xfrm>
              <a:off x="4944973" y="348335"/>
              <a:ext cx="2016303" cy="1270242"/>
              <a:chOff x="8858215" y="5182947"/>
              <a:chExt cx="2016303" cy="1270242"/>
            </a:xfrm>
          </p:grpSpPr>
          <p:sp>
            <p:nvSpPr>
              <p:cNvPr id="9" name="Oval 8"/>
              <p:cNvSpPr/>
              <p:nvPr/>
            </p:nvSpPr>
            <p:spPr>
              <a:xfrm>
                <a:off x="8858215" y="5182947"/>
                <a:ext cx="1270242" cy="127024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9604276" y="5182947"/>
                <a:ext cx="1270242" cy="1270242"/>
              </a:xfrm>
              <a:prstGeom prst="ellipse">
                <a:avLst/>
              </a:prstGeom>
              <a:noFill/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/>
            <p:cNvSpPr/>
            <p:nvPr/>
          </p:nvSpPr>
          <p:spPr>
            <a:xfrm>
              <a:off x="5691035" y="471597"/>
              <a:ext cx="524181" cy="1023721"/>
            </a:xfrm>
            <a:custGeom>
              <a:avLst/>
              <a:gdLst>
                <a:gd name="connsiteX0" fmla="*/ 262091 w 524181"/>
                <a:gd name="connsiteY0" fmla="*/ 0 h 1023721"/>
                <a:gd name="connsiteX1" fmla="*/ 338159 w 524181"/>
                <a:gd name="connsiteY1" fmla="*/ 62762 h 1023721"/>
                <a:gd name="connsiteX2" fmla="*/ 524181 w 524181"/>
                <a:gd name="connsiteY2" fmla="*/ 511860 h 1023721"/>
                <a:gd name="connsiteX3" fmla="*/ 338159 w 524181"/>
                <a:gd name="connsiteY3" fmla="*/ 960959 h 1023721"/>
                <a:gd name="connsiteX4" fmla="*/ 262091 w 524181"/>
                <a:gd name="connsiteY4" fmla="*/ 1023721 h 1023721"/>
                <a:gd name="connsiteX5" fmla="*/ 186023 w 524181"/>
                <a:gd name="connsiteY5" fmla="*/ 960959 h 1023721"/>
                <a:gd name="connsiteX6" fmla="*/ 0 w 524181"/>
                <a:gd name="connsiteY6" fmla="*/ 511860 h 1023721"/>
                <a:gd name="connsiteX7" fmla="*/ 186023 w 524181"/>
                <a:gd name="connsiteY7" fmla="*/ 62762 h 1023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181" h="1023721">
                  <a:moveTo>
                    <a:pt x="262091" y="0"/>
                  </a:moveTo>
                  <a:lnTo>
                    <a:pt x="338159" y="62762"/>
                  </a:lnTo>
                  <a:cubicBezTo>
                    <a:pt x="453093" y="177696"/>
                    <a:pt x="524181" y="336476"/>
                    <a:pt x="524181" y="511860"/>
                  </a:cubicBezTo>
                  <a:cubicBezTo>
                    <a:pt x="524181" y="687244"/>
                    <a:pt x="453093" y="846024"/>
                    <a:pt x="338159" y="960959"/>
                  </a:cubicBezTo>
                  <a:lnTo>
                    <a:pt x="262091" y="1023721"/>
                  </a:lnTo>
                  <a:lnTo>
                    <a:pt x="186023" y="960959"/>
                  </a:lnTo>
                  <a:cubicBezTo>
                    <a:pt x="71088" y="846024"/>
                    <a:pt x="0" y="687244"/>
                    <a:pt x="0" y="511860"/>
                  </a:cubicBezTo>
                  <a:cubicBezTo>
                    <a:pt x="0" y="336476"/>
                    <a:pt x="71088" y="177696"/>
                    <a:pt x="186023" y="62762"/>
                  </a:cubicBezTo>
                  <a:close/>
                </a:path>
              </a:pathLst>
            </a:cu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7DD2B09-4CE4-4D6F-8CC0-8FEF8B4DC7CC}"/>
              </a:ext>
            </a:extLst>
          </p:cNvPr>
          <p:cNvSpPr txBox="1"/>
          <p:nvPr/>
        </p:nvSpPr>
        <p:spPr>
          <a:xfrm>
            <a:off x="7156450" y="6013450"/>
            <a:ext cx="4762500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dirty="0"/>
              <a:t>Also called a Left Outer Join (note that there is no such thing as a Left Inner Join)</a:t>
            </a:r>
          </a:p>
        </p:txBody>
      </p:sp>
    </p:spTree>
    <p:extLst>
      <p:ext uri="{BB962C8B-B14F-4D97-AF65-F5344CB8AC3E}">
        <p14:creationId xmlns:p14="http://schemas.microsoft.com/office/powerpoint/2010/main" val="22618944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 Join</a:t>
            </a:r>
          </a:p>
        </p:txBody>
      </p:sp>
      <p:sp>
        <p:nvSpPr>
          <p:cNvPr id="8499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Right join returns all matched rows</a:t>
            </a:r>
            <a:r>
              <a:rPr lang="en-US" sz="2400" b="1" dirty="0"/>
              <a:t>, </a:t>
            </a:r>
            <a:r>
              <a:rPr lang="en-US" sz="2400" b="1" dirty="0">
                <a:latin typeface="Helvetica Neue" charset="0"/>
                <a:ea typeface="Helvetica Neue" charset="0"/>
                <a:cs typeface="Helvetica Neue" charset="0"/>
              </a:rPr>
              <a:t>and </a:t>
            </a:r>
            <a:r>
              <a:rPr lang="en-US" sz="2400" b="1" i="1" dirty="0">
                <a:latin typeface="Helvetica Neue" charset="0"/>
                <a:ea typeface="Helvetica Neue" charset="0"/>
                <a:cs typeface="Helvetica Neue" charset="0"/>
              </a:rPr>
              <a:t>preserves</a:t>
            </a:r>
            <a:r>
              <a:rPr lang="en-US" sz="2400" b="1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2400" b="1" dirty="0"/>
              <a:t>all unmatched rows from the table on the right </a:t>
            </a:r>
            <a:r>
              <a:rPr lang="en-US" sz="2400" dirty="0"/>
              <a:t>of the join clause</a:t>
            </a:r>
          </a:p>
          <a:p>
            <a:endParaRPr lang="en-US" sz="2400" dirty="0"/>
          </a:p>
          <a:p>
            <a:pPr marL="400050" lvl="1" indent="0">
              <a:buNone/>
            </a:pP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SELECT </a:t>
            </a:r>
            <a:r>
              <a:rPr lang="en-US" sz="2800" dirty="0" err="1">
                <a:latin typeface="Lucida Console" charset="0"/>
                <a:ea typeface="Lucida Console" charset="0"/>
                <a:cs typeface="Lucida Console" charset="0"/>
              </a:rPr>
              <a:t>r.sid</a:t>
            </a: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, </a:t>
            </a:r>
            <a:r>
              <a:rPr lang="en-US" sz="2800" dirty="0" err="1">
                <a:latin typeface="Lucida Console" charset="0"/>
                <a:ea typeface="Lucida Console" charset="0"/>
                <a:cs typeface="Lucida Console" charset="0"/>
              </a:rPr>
              <a:t>b.bid</a:t>
            </a: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, </a:t>
            </a:r>
            <a:r>
              <a:rPr lang="en-US" sz="2800" dirty="0" err="1">
                <a:latin typeface="Lucida Console" charset="0"/>
                <a:ea typeface="Lucida Console" charset="0"/>
                <a:cs typeface="Lucida Console" charset="0"/>
              </a:rPr>
              <a:t>b.bname</a:t>
            </a:r>
            <a:endParaRPr lang="en-US" sz="2800" dirty="0">
              <a:latin typeface="Lucida Console" charset="0"/>
              <a:ea typeface="Lucida Console" charset="0"/>
              <a:cs typeface="Lucida Console" charset="0"/>
            </a:endParaRPr>
          </a:p>
          <a:p>
            <a:pPr marL="400050" lvl="1" indent="0">
              <a:buNone/>
            </a:pP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FROM Reserves2 r </a:t>
            </a:r>
            <a:r>
              <a:rPr lang="en-US" sz="2800" b="1" dirty="0">
                <a:latin typeface="Lucida Console" charset="0"/>
                <a:ea typeface="Lucida Console" charset="0"/>
                <a:cs typeface="Lucida Console" charset="0"/>
              </a:rPr>
              <a:t>RIGHT OUTER JOIN </a:t>
            </a: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Boats2 b</a:t>
            </a:r>
          </a:p>
          <a:p>
            <a:pPr marL="400050" lvl="1" indent="0">
              <a:buNone/>
            </a:pP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ON </a:t>
            </a:r>
            <a:r>
              <a:rPr lang="en-US" sz="2800" dirty="0" err="1">
                <a:latin typeface="Lucida Console" charset="0"/>
                <a:ea typeface="Lucida Console" charset="0"/>
                <a:cs typeface="Lucida Console" charset="0"/>
              </a:rPr>
              <a:t>r.bid</a:t>
            </a: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 = </a:t>
            </a:r>
            <a:r>
              <a:rPr lang="en-US" sz="2800" dirty="0" err="1">
                <a:latin typeface="Lucida Console" charset="0"/>
                <a:ea typeface="Lucida Console" charset="0"/>
                <a:cs typeface="Lucida Console" charset="0"/>
              </a:rPr>
              <a:t>b.bid</a:t>
            </a: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;</a:t>
            </a:r>
          </a:p>
          <a:p>
            <a:pPr marL="400050" lvl="1" indent="0">
              <a:buNone/>
            </a:pPr>
            <a:endParaRPr lang="en-US" sz="2400" dirty="0"/>
          </a:p>
          <a:p>
            <a:r>
              <a:rPr lang="en-US" sz="2400" dirty="0"/>
              <a:t>Returns all boats &amp; information on which ones are  reserved.</a:t>
            </a:r>
          </a:p>
          <a:p>
            <a:r>
              <a:rPr lang="en-US" sz="2400" dirty="0"/>
              <a:t>No match for </a:t>
            </a:r>
            <a:r>
              <a:rPr lang="en-US" sz="2400" dirty="0" err="1"/>
              <a:t>b.bid</a:t>
            </a:r>
            <a:r>
              <a:rPr lang="en-US" sz="2400" dirty="0"/>
              <a:t>?  </a:t>
            </a:r>
            <a:r>
              <a:rPr lang="en-US" sz="2400" dirty="0" err="1"/>
              <a:t>r.sid</a:t>
            </a:r>
            <a:r>
              <a:rPr lang="en-US" sz="2400" dirty="0"/>
              <a:t> IS NULL!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842693" y="320675"/>
            <a:ext cx="2016303" cy="1270242"/>
            <a:chOff x="4944973" y="348335"/>
            <a:chExt cx="2016303" cy="1270242"/>
          </a:xfrm>
        </p:grpSpPr>
        <p:grpSp>
          <p:nvGrpSpPr>
            <p:cNvPr id="5" name="Group 4"/>
            <p:cNvGrpSpPr/>
            <p:nvPr/>
          </p:nvGrpSpPr>
          <p:grpSpPr>
            <a:xfrm>
              <a:off x="4944973" y="348335"/>
              <a:ext cx="2016303" cy="1270242"/>
              <a:chOff x="8858215" y="5182947"/>
              <a:chExt cx="2016303" cy="1270242"/>
            </a:xfrm>
          </p:grpSpPr>
          <p:sp>
            <p:nvSpPr>
              <p:cNvPr id="7" name="Oval 6"/>
              <p:cNvSpPr/>
              <p:nvPr/>
            </p:nvSpPr>
            <p:spPr>
              <a:xfrm>
                <a:off x="8858215" y="5182947"/>
                <a:ext cx="1270242" cy="1270242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9604276" y="5182947"/>
                <a:ext cx="1270242" cy="1270242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" name="Freeform 5"/>
            <p:cNvSpPr/>
            <p:nvPr/>
          </p:nvSpPr>
          <p:spPr>
            <a:xfrm>
              <a:off x="5691035" y="471597"/>
              <a:ext cx="524181" cy="1023721"/>
            </a:xfrm>
            <a:custGeom>
              <a:avLst/>
              <a:gdLst>
                <a:gd name="connsiteX0" fmla="*/ 262091 w 524181"/>
                <a:gd name="connsiteY0" fmla="*/ 0 h 1023721"/>
                <a:gd name="connsiteX1" fmla="*/ 338159 w 524181"/>
                <a:gd name="connsiteY1" fmla="*/ 62762 h 1023721"/>
                <a:gd name="connsiteX2" fmla="*/ 524181 w 524181"/>
                <a:gd name="connsiteY2" fmla="*/ 511860 h 1023721"/>
                <a:gd name="connsiteX3" fmla="*/ 338159 w 524181"/>
                <a:gd name="connsiteY3" fmla="*/ 960959 h 1023721"/>
                <a:gd name="connsiteX4" fmla="*/ 262091 w 524181"/>
                <a:gd name="connsiteY4" fmla="*/ 1023721 h 1023721"/>
                <a:gd name="connsiteX5" fmla="*/ 186023 w 524181"/>
                <a:gd name="connsiteY5" fmla="*/ 960959 h 1023721"/>
                <a:gd name="connsiteX6" fmla="*/ 0 w 524181"/>
                <a:gd name="connsiteY6" fmla="*/ 511860 h 1023721"/>
                <a:gd name="connsiteX7" fmla="*/ 186023 w 524181"/>
                <a:gd name="connsiteY7" fmla="*/ 62762 h 1023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181" h="1023721">
                  <a:moveTo>
                    <a:pt x="262091" y="0"/>
                  </a:moveTo>
                  <a:lnTo>
                    <a:pt x="338159" y="62762"/>
                  </a:lnTo>
                  <a:cubicBezTo>
                    <a:pt x="453093" y="177696"/>
                    <a:pt x="524181" y="336476"/>
                    <a:pt x="524181" y="511860"/>
                  </a:cubicBezTo>
                  <a:cubicBezTo>
                    <a:pt x="524181" y="687244"/>
                    <a:pt x="453093" y="846024"/>
                    <a:pt x="338159" y="960959"/>
                  </a:cubicBezTo>
                  <a:lnTo>
                    <a:pt x="262091" y="1023721"/>
                  </a:lnTo>
                  <a:lnTo>
                    <a:pt x="186023" y="960959"/>
                  </a:lnTo>
                  <a:cubicBezTo>
                    <a:pt x="71088" y="846024"/>
                    <a:pt x="0" y="687244"/>
                    <a:pt x="0" y="511860"/>
                  </a:cubicBezTo>
                  <a:cubicBezTo>
                    <a:pt x="0" y="336476"/>
                    <a:pt x="71088" y="177696"/>
                    <a:pt x="186023" y="62762"/>
                  </a:cubicBezTo>
                  <a:close/>
                </a:path>
              </a:pathLst>
            </a:cu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0F28E94F-DA42-451D-BEF1-9B9E6CEB9198}"/>
              </a:ext>
            </a:extLst>
          </p:cNvPr>
          <p:cNvSpPr txBox="1"/>
          <p:nvPr/>
        </p:nvSpPr>
        <p:spPr>
          <a:xfrm>
            <a:off x="7156450" y="6013450"/>
            <a:ext cx="4762500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dirty="0"/>
              <a:t>As before, there is no such thing as a </a:t>
            </a:r>
            <a:r>
              <a:rPr lang="en-US"/>
              <a:t>right inner join!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0367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>
          <a:xfrm>
            <a:off x="791819" y="478087"/>
            <a:ext cx="9566564" cy="1143000"/>
          </a:xfrm>
        </p:spPr>
        <p:txBody>
          <a:bodyPr>
            <a:noAutofit/>
          </a:bodyPr>
          <a:lstStyle/>
          <a:p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SELECT </a:t>
            </a:r>
            <a:r>
              <a:rPr lang="en-US" sz="2800" dirty="0" err="1">
                <a:latin typeface="Lucida Console" charset="0"/>
                <a:ea typeface="Lucida Console" charset="0"/>
                <a:cs typeface="Lucida Console" charset="0"/>
              </a:rPr>
              <a:t>r.sid</a:t>
            </a: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, </a:t>
            </a:r>
            <a:r>
              <a:rPr lang="en-US" sz="2800" dirty="0" err="1">
                <a:latin typeface="Lucida Console" charset="0"/>
                <a:ea typeface="Lucida Console" charset="0"/>
                <a:cs typeface="Lucida Console" charset="0"/>
              </a:rPr>
              <a:t>b.bid</a:t>
            </a: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, </a:t>
            </a:r>
            <a:r>
              <a:rPr lang="en-US" sz="2800" dirty="0" err="1">
                <a:latin typeface="Lucida Console" charset="0"/>
                <a:ea typeface="Lucida Console" charset="0"/>
                <a:cs typeface="Lucida Console" charset="0"/>
              </a:rPr>
              <a:t>b.bname</a:t>
            </a: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 </a:t>
            </a:r>
            <a:b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FROM Reserves2 r </a:t>
            </a:r>
            <a:r>
              <a:rPr lang="en-US" sz="2800" b="1" dirty="0">
                <a:latin typeface="Lucida Console" charset="0"/>
                <a:ea typeface="Lucida Console" charset="0"/>
                <a:cs typeface="Lucida Console" charset="0"/>
              </a:rPr>
              <a:t>RIGHT OUTER </a:t>
            </a: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JOIN Boats2 b </a:t>
            </a:r>
            <a:b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ON </a:t>
            </a:r>
            <a:r>
              <a:rPr lang="en-US" sz="2800" dirty="0" err="1">
                <a:latin typeface="Lucida Console" charset="0"/>
                <a:ea typeface="Lucida Console" charset="0"/>
                <a:cs typeface="Lucida Console" charset="0"/>
              </a:rPr>
              <a:t>r.bid</a:t>
            </a: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 = </a:t>
            </a:r>
            <a:r>
              <a:rPr lang="en-US" sz="2800" dirty="0" err="1">
                <a:latin typeface="Lucida Console" charset="0"/>
                <a:ea typeface="Lucida Console" charset="0"/>
                <a:cs typeface="Lucida Console" charset="0"/>
              </a:rPr>
              <a:t>b.bid</a:t>
            </a: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;</a:t>
            </a:r>
            <a:endParaRPr lang="en-US" sz="48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87041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1524000" y="6453189"/>
            <a:ext cx="2895600" cy="403225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endParaRPr lang="en-US" sz="1200">
              <a:solidFill>
                <a:schemeClr val="tx1"/>
              </a:solidFill>
              <a:latin typeface="Times New Roman" charset="0"/>
            </a:endParaRPr>
          </a:p>
          <a:p>
            <a:endParaRPr lang="en-US" sz="1200">
              <a:solidFill>
                <a:schemeClr val="tx2"/>
              </a:solidFill>
              <a:latin typeface="Times New Roman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003101" y="6254691"/>
            <a:ext cx="4572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  <a:hlinkClick r:id="rId3"/>
              </a:rPr>
              <a:t>http://sqlfiddle.com/#!17/a7b2f/1</a:t>
            </a: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742741"/>
              </p:ext>
            </p:extLst>
          </p:nvPr>
        </p:nvGraphicFramePr>
        <p:xfrm>
          <a:off x="907472" y="2222224"/>
          <a:ext cx="3927765" cy="13674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60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29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288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4644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 err="1">
                          <a:effectLst/>
                          <a:latin typeface="+mj-lt"/>
                        </a:rPr>
                        <a:t>sid</a:t>
                      </a:r>
                      <a:endParaRPr lang="en-US" sz="2000" b="1" dirty="0">
                        <a:effectLst/>
                        <a:latin typeface="+mj-lt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effectLst/>
                          <a:latin typeface="+mj-lt"/>
                        </a:rPr>
                        <a:t>bid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>
                          <a:effectLst/>
                          <a:latin typeface="+mj-lt"/>
                        </a:rPr>
                        <a:t>day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is-IS" sz="2000">
                          <a:effectLst/>
                          <a:latin typeface="+mj-lt"/>
                        </a:rPr>
                        <a:t>22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i-FI" sz="2000">
                          <a:effectLst/>
                          <a:latin typeface="+mj-lt"/>
                        </a:rPr>
                        <a:t>101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mr-IN" sz="200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1996-10-10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  <a:latin typeface="+mj-lt"/>
                        </a:rPr>
                        <a:t>95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effectLst/>
                          <a:latin typeface="+mj-lt"/>
                        </a:rPr>
                        <a:t>103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mr-IN" sz="200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1996-11-12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1186183"/>
              </p:ext>
            </p:extLst>
          </p:nvPr>
        </p:nvGraphicFramePr>
        <p:xfrm>
          <a:off x="5745019" y="1927921"/>
          <a:ext cx="4313382" cy="20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77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377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377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>
                          <a:effectLst/>
                        </a:rPr>
                        <a:t>bid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effectLst/>
                        </a:rPr>
                        <a:t>bname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effectLst/>
                        </a:rPr>
                        <a:t>color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fi-FI" sz="2000">
                          <a:effectLst/>
                        </a:rPr>
                        <a:t>101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Interlake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blue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fi-FI" sz="2000" dirty="0">
                          <a:effectLst/>
                        </a:rPr>
                        <a:t>102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Interlake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effectLst/>
                        </a:rPr>
                        <a:t>red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103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Clipper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green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is-IS" sz="2000">
                          <a:effectLst/>
                        </a:rPr>
                        <a:t>104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Marine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effectLst/>
                        </a:rPr>
                        <a:t>red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96636" y="1927921"/>
            <a:ext cx="1281120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Reserves2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745019" y="1579333"/>
            <a:ext cx="92204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Boats2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3149689"/>
              </p:ext>
            </p:extLst>
          </p:nvPr>
        </p:nvGraphicFramePr>
        <p:xfrm>
          <a:off x="5842001" y="4361154"/>
          <a:ext cx="5338617" cy="233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95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95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95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b="1" dirty="0" err="1">
                          <a:effectLst/>
                        </a:rPr>
                        <a:t>sid</a:t>
                      </a:r>
                      <a:endParaRPr lang="en-US" sz="2400" b="1" dirty="0">
                        <a:effectLst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b="1">
                          <a:effectLst/>
                        </a:rPr>
                        <a:t>bid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b="1">
                          <a:effectLst/>
                        </a:rPr>
                        <a:t>bname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is-IS" sz="2400" dirty="0">
                          <a:effectLst/>
                        </a:rPr>
                        <a:t>22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i-FI" sz="2400">
                          <a:effectLst/>
                        </a:rPr>
                        <a:t>101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>
                          <a:effectLst/>
                        </a:rPr>
                        <a:t>Interlake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>
                          <a:effectLst/>
                        </a:rPr>
                        <a:t>95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>
                          <a:effectLst/>
                        </a:rPr>
                        <a:t>103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>
                          <a:effectLst/>
                        </a:rPr>
                        <a:t>Clipper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b="1" dirty="0">
                          <a:effectLst/>
                        </a:rPr>
                        <a:t>(null)</a:t>
                      </a:r>
                    </a:p>
                  </a:txBody>
                  <a:tcPr marL="50800" marR="50800" marT="50800" marB="5080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s-IS" sz="2400">
                          <a:effectLst/>
                        </a:rPr>
                        <a:t>104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>
                          <a:effectLst/>
                        </a:rPr>
                        <a:t>Marine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b="1" dirty="0">
                          <a:effectLst/>
                        </a:rPr>
                        <a:t>(null)</a:t>
                      </a:r>
                    </a:p>
                  </a:txBody>
                  <a:tcPr marL="50800" marR="50800" marT="50800" marB="5080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i-FI" sz="2400">
                          <a:effectLst/>
                        </a:rPr>
                        <a:t>102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dirty="0">
                          <a:effectLst/>
                        </a:rPr>
                        <a:t>Interlake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850222" y="4573589"/>
            <a:ext cx="89479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/>
              <a:t>Result:</a:t>
            </a:r>
          </a:p>
        </p:txBody>
      </p:sp>
    </p:spTree>
    <p:extLst>
      <p:ext uri="{BB962C8B-B14F-4D97-AF65-F5344CB8AC3E}">
        <p14:creationId xmlns:p14="http://schemas.microsoft.com/office/powerpoint/2010/main" val="1280928959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Full Outer Join</a:t>
            </a:r>
          </a:p>
        </p:txBody>
      </p:sp>
      <p:sp>
        <p:nvSpPr>
          <p:cNvPr id="8909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Full Outer Join returns all (matched or unmatched) rows from the tables on both sides of the join clause </a:t>
            </a:r>
          </a:p>
          <a:p>
            <a:pPr lvl="2"/>
            <a:endParaRPr lang="en-US" dirty="0"/>
          </a:p>
          <a:p>
            <a:pPr marL="400050" lvl="1" indent="0">
              <a:buNone/>
            </a:pP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	</a:t>
            </a: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SELECT </a:t>
            </a:r>
            <a:r>
              <a:rPr lang="en-US" sz="2800" dirty="0" err="1">
                <a:latin typeface="Lucida Console" charset="0"/>
                <a:ea typeface="Lucida Console" charset="0"/>
                <a:cs typeface="Lucida Console" charset="0"/>
              </a:rPr>
              <a:t>r.sid</a:t>
            </a: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, </a:t>
            </a:r>
            <a:r>
              <a:rPr lang="en-US" sz="2800" dirty="0" err="1">
                <a:latin typeface="Lucida Console" charset="0"/>
                <a:ea typeface="Lucida Console" charset="0"/>
                <a:cs typeface="Lucida Console" charset="0"/>
              </a:rPr>
              <a:t>b.bid</a:t>
            </a: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, </a:t>
            </a:r>
            <a:r>
              <a:rPr lang="en-US" sz="2800" dirty="0" err="1">
                <a:latin typeface="Lucida Console" charset="0"/>
                <a:ea typeface="Lucida Console" charset="0"/>
                <a:cs typeface="Lucida Console" charset="0"/>
              </a:rPr>
              <a:t>b.bname</a:t>
            </a:r>
            <a:endParaRPr lang="en-US" sz="2800" dirty="0">
              <a:latin typeface="Lucida Console" charset="0"/>
              <a:ea typeface="Lucida Console" charset="0"/>
              <a:cs typeface="Lucida Console" charset="0"/>
            </a:endParaRPr>
          </a:p>
          <a:p>
            <a:pPr marL="400050" lvl="1" indent="0">
              <a:buNone/>
            </a:pP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	FROM Reserves2 r FULL OUTER JOIN Boats2 b</a:t>
            </a:r>
          </a:p>
          <a:p>
            <a:pPr marL="400050" lvl="1" indent="0">
              <a:buNone/>
            </a:pP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	ON </a:t>
            </a:r>
            <a:r>
              <a:rPr lang="en-US" sz="2800" dirty="0" err="1">
                <a:latin typeface="Lucida Console" charset="0"/>
                <a:ea typeface="Lucida Console" charset="0"/>
                <a:cs typeface="Lucida Console" charset="0"/>
              </a:rPr>
              <a:t>r.bid</a:t>
            </a: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 = </a:t>
            </a:r>
            <a:r>
              <a:rPr lang="en-US" sz="2800" dirty="0" err="1">
                <a:latin typeface="Lucida Console" charset="0"/>
                <a:ea typeface="Lucida Console" charset="0"/>
                <a:cs typeface="Lucida Console" charset="0"/>
              </a:rPr>
              <a:t>b.bid</a:t>
            </a:r>
            <a:endParaRPr lang="en-US" sz="3200" dirty="0"/>
          </a:p>
          <a:p>
            <a:r>
              <a:rPr lang="en-US" dirty="0"/>
              <a:t>If no boat for a sailor? </a:t>
            </a:r>
            <a:r>
              <a:rPr lang="en-US" dirty="0">
                <a:sym typeface="Wingdings"/>
              </a:rPr>
              <a:t> </a:t>
            </a:r>
            <a:r>
              <a:rPr lang="en-US" dirty="0" err="1"/>
              <a:t>b.bid</a:t>
            </a:r>
            <a:r>
              <a:rPr lang="en-US" dirty="0"/>
              <a:t> IS NULL AND </a:t>
            </a:r>
            <a:r>
              <a:rPr lang="en-US" dirty="0" err="1"/>
              <a:t>b.bname</a:t>
            </a:r>
            <a:r>
              <a:rPr lang="en-US" dirty="0"/>
              <a:t> IS NULL!</a:t>
            </a:r>
          </a:p>
          <a:p>
            <a:r>
              <a:rPr lang="en-US" dirty="0"/>
              <a:t>If no sailor for a boat? </a:t>
            </a:r>
            <a:r>
              <a:rPr lang="en-US" dirty="0">
                <a:sym typeface="Wingdings"/>
              </a:rPr>
              <a:t> </a:t>
            </a:r>
            <a:r>
              <a:rPr lang="en-US" dirty="0"/>
              <a:t> </a:t>
            </a:r>
            <a:r>
              <a:rPr lang="en-US" dirty="0" err="1"/>
              <a:t>r.sid</a:t>
            </a:r>
            <a:r>
              <a:rPr lang="en-US" dirty="0"/>
              <a:t> IS NULL!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689858" y="320675"/>
            <a:ext cx="2016303" cy="1270242"/>
            <a:chOff x="4944973" y="348335"/>
            <a:chExt cx="2016303" cy="1270242"/>
          </a:xfrm>
        </p:grpSpPr>
        <p:grpSp>
          <p:nvGrpSpPr>
            <p:cNvPr id="5" name="Group 4"/>
            <p:cNvGrpSpPr/>
            <p:nvPr/>
          </p:nvGrpSpPr>
          <p:grpSpPr>
            <a:xfrm>
              <a:off x="4944973" y="348335"/>
              <a:ext cx="2016303" cy="1270242"/>
              <a:chOff x="8858215" y="5182947"/>
              <a:chExt cx="2016303" cy="1270242"/>
            </a:xfrm>
          </p:grpSpPr>
          <p:sp>
            <p:nvSpPr>
              <p:cNvPr id="7" name="Oval 6"/>
              <p:cNvSpPr/>
              <p:nvPr/>
            </p:nvSpPr>
            <p:spPr>
              <a:xfrm>
                <a:off x="8858215" y="5182947"/>
                <a:ext cx="1270242" cy="127024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9604276" y="5182947"/>
                <a:ext cx="1270242" cy="1270242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" name="Freeform 5"/>
            <p:cNvSpPr/>
            <p:nvPr/>
          </p:nvSpPr>
          <p:spPr>
            <a:xfrm>
              <a:off x="5691035" y="471597"/>
              <a:ext cx="524181" cy="1023721"/>
            </a:xfrm>
            <a:custGeom>
              <a:avLst/>
              <a:gdLst>
                <a:gd name="connsiteX0" fmla="*/ 262091 w 524181"/>
                <a:gd name="connsiteY0" fmla="*/ 0 h 1023721"/>
                <a:gd name="connsiteX1" fmla="*/ 338159 w 524181"/>
                <a:gd name="connsiteY1" fmla="*/ 62762 h 1023721"/>
                <a:gd name="connsiteX2" fmla="*/ 524181 w 524181"/>
                <a:gd name="connsiteY2" fmla="*/ 511860 h 1023721"/>
                <a:gd name="connsiteX3" fmla="*/ 338159 w 524181"/>
                <a:gd name="connsiteY3" fmla="*/ 960959 h 1023721"/>
                <a:gd name="connsiteX4" fmla="*/ 262091 w 524181"/>
                <a:gd name="connsiteY4" fmla="*/ 1023721 h 1023721"/>
                <a:gd name="connsiteX5" fmla="*/ 186023 w 524181"/>
                <a:gd name="connsiteY5" fmla="*/ 960959 h 1023721"/>
                <a:gd name="connsiteX6" fmla="*/ 0 w 524181"/>
                <a:gd name="connsiteY6" fmla="*/ 511860 h 1023721"/>
                <a:gd name="connsiteX7" fmla="*/ 186023 w 524181"/>
                <a:gd name="connsiteY7" fmla="*/ 62762 h 1023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181" h="1023721">
                  <a:moveTo>
                    <a:pt x="262091" y="0"/>
                  </a:moveTo>
                  <a:lnTo>
                    <a:pt x="338159" y="62762"/>
                  </a:lnTo>
                  <a:cubicBezTo>
                    <a:pt x="453093" y="177696"/>
                    <a:pt x="524181" y="336476"/>
                    <a:pt x="524181" y="511860"/>
                  </a:cubicBezTo>
                  <a:cubicBezTo>
                    <a:pt x="524181" y="687244"/>
                    <a:pt x="453093" y="846024"/>
                    <a:pt x="338159" y="960959"/>
                  </a:cubicBezTo>
                  <a:lnTo>
                    <a:pt x="262091" y="1023721"/>
                  </a:lnTo>
                  <a:lnTo>
                    <a:pt x="186023" y="960959"/>
                  </a:lnTo>
                  <a:cubicBezTo>
                    <a:pt x="71088" y="846024"/>
                    <a:pt x="0" y="687244"/>
                    <a:pt x="0" y="511860"/>
                  </a:cubicBezTo>
                  <a:cubicBezTo>
                    <a:pt x="0" y="336476"/>
                    <a:pt x="71088" y="177696"/>
                    <a:pt x="186023" y="62762"/>
                  </a:cubicBezTo>
                  <a:close/>
                </a:path>
              </a:pathLst>
            </a:cu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59961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Grp="1" noChangeArrowheads="1"/>
          </p:cNvSpPr>
          <p:nvPr>
            <p:ph type="title"/>
          </p:nvPr>
        </p:nvSpPr>
        <p:spPr>
          <a:xfrm>
            <a:off x="1019728" y="572469"/>
            <a:ext cx="9533709" cy="1143000"/>
          </a:xfrm>
        </p:spPr>
        <p:txBody>
          <a:bodyPr>
            <a:noAutofit/>
          </a:bodyPr>
          <a:lstStyle/>
          <a:p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SELECT </a:t>
            </a:r>
            <a:r>
              <a:rPr lang="en-US" sz="2800" dirty="0" err="1">
                <a:latin typeface="Lucida Console" charset="0"/>
                <a:ea typeface="Lucida Console" charset="0"/>
                <a:cs typeface="Lucida Console" charset="0"/>
              </a:rPr>
              <a:t>r.sid</a:t>
            </a: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, </a:t>
            </a:r>
            <a:r>
              <a:rPr lang="en-US" sz="2800" dirty="0" err="1">
                <a:latin typeface="Lucida Console" charset="0"/>
                <a:ea typeface="Lucida Console" charset="0"/>
                <a:cs typeface="Lucida Console" charset="0"/>
              </a:rPr>
              <a:t>b.bid</a:t>
            </a: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, </a:t>
            </a:r>
            <a:r>
              <a:rPr lang="en-US" sz="2800" dirty="0" err="1">
                <a:latin typeface="Lucida Console" charset="0"/>
                <a:ea typeface="Lucida Console" charset="0"/>
                <a:cs typeface="Lucida Console" charset="0"/>
              </a:rPr>
              <a:t>b.bname</a:t>
            </a: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 </a:t>
            </a:r>
            <a:b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FROM Reserves3 r FULL JOIN Boats2 b </a:t>
            </a:r>
            <a:b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ON </a:t>
            </a:r>
            <a:r>
              <a:rPr lang="en-US" sz="2800" dirty="0" err="1">
                <a:latin typeface="Lucida Console" charset="0"/>
                <a:ea typeface="Lucida Console" charset="0"/>
                <a:cs typeface="Lucida Console" charset="0"/>
              </a:rPr>
              <a:t>r.bid</a:t>
            </a: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 = </a:t>
            </a:r>
            <a:r>
              <a:rPr lang="en-US" sz="2800" dirty="0" err="1">
                <a:latin typeface="Lucida Console" charset="0"/>
                <a:ea typeface="Lucida Console" charset="0"/>
                <a:cs typeface="Lucida Console" charset="0"/>
              </a:rPr>
              <a:t>b.bid</a:t>
            </a:r>
            <a:endParaRPr lang="en-US" sz="48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91137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1524000" y="6453189"/>
            <a:ext cx="2895600" cy="403225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endParaRPr lang="en-US" sz="1200">
              <a:solidFill>
                <a:schemeClr val="tx1"/>
              </a:solidFill>
              <a:latin typeface="Times New Roman" charset="0"/>
            </a:endParaRPr>
          </a:p>
          <a:p>
            <a:endParaRPr lang="en-US" sz="1200">
              <a:solidFill>
                <a:schemeClr val="tx2"/>
              </a:solidFill>
              <a:latin typeface="Times New Roma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91587" y="6325323"/>
            <a:ext cx="497031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  <a:hlinkClick r:id="rId3"/>
              </a:rPr>
              <a:t>http://sqlfiddle.com/#!17/e1f3a/3/0</a:t>
            </a: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6336012"/>
              </p:ext>
            </p:extLst>
          </p:nvPr>
        </p:nvGraphicFramePr>
        <p:xfrm>
          <a:off x="5786583" y="1984432"/>
          <a:ext cx="4313382" cy="20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77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377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377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>
                          <a:effectLst/>
                        </a:rPr>
                        <a:t>bid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effectLst/>
                        </a:rPr>
                        <a:t>bname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effectLst/>
                        </a:rPr>
                        <a:t>color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fi-FI" sz="2000">
                          <a:effectLst/>
                        </a:rPr>
                        <a:t>101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Interlake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blue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fi-FI" sz="2000" dirty="0">
                          <a:effectLst/>
                        </a:rPr>
                        <a:t>102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Interlake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effectLst/>
                        </a:rPr>
                        <a:t>red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103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Clipper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green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is-IS" sz="2000">
                          <a:effectLst/>
                        </a:rPr>
                        <a:t>104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Marine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effectLst/>
                        </a:rPr>
                        <a:t>red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786582" y="1684576"/>
            <a:ext cx="92204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Boats2</a:t>
            </a: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731825"/>
              </p:ext>
            </p:extLst>
          </p:nvPr>
        </p:nvGraphicFramePr>
        <p:xfrm>
          <a:off x="907472" y="2209827"/>
          <a:ext cx="3927765" cy="17738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60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29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288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4644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 err="1">
                          <a:effectLst/>
                          <a:latin typeface="+mj-lt"/>
                        </a:rPr>
                        <a:t>sid</a:t>
                      </a:r>
                      <a:endParaRPr lang="en-US" sz="2000" b="1" dirty="0">
                        <a:effectLst/>
                        <a:latin typeface="+mj-lt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effectLst/>
                          <a:latin typeface="+mj-lt"/>
                        </a:rPr>
                        <a:t>bid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>
                          <a:effectLst/>
                          <a:latin typeface="+mj-lt"/>
                        </a:rPr>
                        <a:t>day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is-IS" sz="2000">
                          <a:effectLst/>
                          <a:latin typeface="+mj-lt"/>
                        </a:rPr>
                        <a:t>22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i-FI" sz="2000">
                          <a:effectLst/>
                          <a:latin typeface="+mj-lt"/>
                        </a:rPr>
                        <a:t>101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mr-IN" sz="200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1996-10-10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  <a:latin typeface="+mj-lt"/>
                        </a:rPr>
                        <a:t>95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effectLst/>
                          <a:latin typeface="+mj-lt"/>
                        </a:rPr>
                        <a:t>103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mr-IN" sz="200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1996-11-12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effectLst/>
                          <a:latin typeface="+mj-lt"/>
                        </a:rPr>
                        <a:t>38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effectLst/>
                          <a:latin typeface="+mj-lt"/>
                        </a:rPr>
                        <a:t>42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2010-08-21</a:t>
                      </a:r>
                      <a:endParaRPr lang="mr-IN" sz="2000" dirty="0">
                        <a:effectLst/>
                        <a:latin typeface="Century Gothic" charset="0"/>
                        <a:ea typeface="Century Gothic" charset="0"/>
                        <a:cs typeface="Century Gothic" charset="0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796636" y="1915524"/>
            <a:ext cx="1281120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Reserves3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5065888"/>
              </p:ext>
            </p:extLst>
          </p:nvPr>
        </p:nvGraphicFramePr>
        <p:xfrm>
          <a:off x="5421085" y="4347594"/>
          <a:ext cx="6149703" cy="2255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99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99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499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b="1" dirty="0" err="1">
                          <a:effectLst/>
                        </a:rPr>
                        <a:t>sid</a:t>
                      </a:r>
                      <a:endParaRPr lang="en-US" b="1" dirty="0">
                        <a:effectLst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effectLst/>
                        </a:rPr>
                        <a:t>bid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effectLst/>
                        </a:rPr>
                        <a:t>bname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is-IS">
                          <a:effectLst/>
                        </a:rPr>
                        <a:t>22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i-FI">
                          <a:effectLst/>
                        </a:rPr>
                        <a:t>101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Interlake 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95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103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Clipper 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38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1" dirty="0">
                          <a:effectLst/>
                        </a:rPr>
                        <a:t>(null)</a:t>
                      </a:r>
                    </a:p>
                  </a:txBody>
                  <a:tcPr marL="50800" marR="50800" marT="50800" marB="5080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1" dirty="0">
                          <a:effectLst/>
                        </a:rPr>
                        <a:t>(null)</a:t>
                      </a:r>
                    </a:p>
                  </a:txBody>
                  <a:tcPr marL="50800" marR="50800" marT="50800" marB="5080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b="1" dirty="0">
                          <a:effectLst/>
                        </a:rPr>
                        <a:t>(null)</a:t>
                      </a:r>
                    </a:p>
                  </a:txBody>
                  <a:tcPr marL="50800" marR="50800" marT="50800" marB="5080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s-IS">
                          <a:effectLst/>
                        </a:rPr>
                        <a:t>104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Marine 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b="1" dirty="0">
                          <a:effectLst/>
                        </a:rPr>
                        <a:t>(null)</a:t>
                      </a:r>
                    </a:p>
                  </a:txBody>
                  <a:tcPr marL="50800" marR="50800" marT="50800" marB="5080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i-FI">
                          <a:effectLst/>
                        </a:rPr>
                        <a:t>102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Interlake 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449986" y="4457231"/>
            <a:ext cx="89479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/>
              <a:t>Result:</a:t>
            </a:r>
          </a:p>
        </p:txBody>
      </p:sp>
    </p:spTree>
    <p:extLst>
      <p:ext uri="{BB962C8B-B14F-4D97-AF65-F5344CB8AC3E}">
        <p14:creationId xmlns:p14="http://schemas.microsoft.com/office/powerpoint/2010/main" val="64245330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1993" y="259606"/>
            <a:ext cx="10801350" cy="1325563"/>
          </a:xfrm>
        </p:spPr>
        <p:txBody>
          <a:bodyPr/>
          <a:lstStyle/>
          <a:p>
            <a:r>
              <a:rPr lang="en-US" dirty="0"/>
              <a:t>Database Management Systems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52450" y="1453243"/>
            <a:ext cx="11353800" cy="5225143"/>
          </a:xfrm>
        </p:spPr>
        <p:txBody>
          <a:bodyPr>
            <a:normAutofit/>
          </a:bodyPr>
          <a:lstStyle/>
          <a:p>
            <a:pPr marL="14287" indent="0">
              <a:buNone/>
            </a:pPr>
            <a:r>
              <a:rPr lang="en-US" dirty="0"/>
              <a:t>A </a:t>
            </a:r>
            <a:r>
              <a:rPr lang="en-US" b="1" dirty="0"/>
              <a:t>database management systems (DBMS) </a:t>
            </a:r>
            <a:r>
              <a:rPr lang="en-US" dirty="0"/>
              <a:t>is a software system that </a:t>
            </a:r>
            <a:r>
              <a:rPr lang="en-US" b="1" dirty="0"/>
              <a:t>stores</a:t>
            </a:r>
            <a:r>
              <a:rPr lang="en-US" dirty="0"/>
              <a:t>, </a:t>
            </a:r>
            <a:r>
              <a:rPr lang="en-US" b="1" dirty="0"/>
              <a:t>manages</a:t>
            </a:r>
            <a:r>
              <a:rPr lang="en-US" dirty="0"/>
              <a:t>, and </a:t>
            </a:r>
            <a:r>
              <a:rPr lang="en-US" b="1" dirty="0"/>
              <a:t>facilitates</a:t>
            </a:r>
            <a:r>
              <a:rPr lang="en-US" dirty="0"/>
              <a:t> </a:t>
            </a:r>
            <a:r>
              <a:rPr lang="en-US" b="1" dirty="0"/>
              <a:t>access</a:t>
            </a:r>
            <a:r>
              <a:rPr lang="en-US" dirty="0"/>
              <a:t> to one or more databases.</a:t>
            </a:r>
          </a:p>
          <a:p>
            <a:r>
              <a:rPr lang="en-US" b="1" dirty="0"/>
              <a:t>Relational</a:t>
            </a:r>
            <a:r>
              <a:rPr lang="en-US" dirty="0"/>
              <a:t> database management systems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i="1" dirty="0"/>
              <a:t>Logically</a:t>
            </a:r>
            <a:r>
              <a:rPr lang="en-US" dirty="0"/>
              <a:t> organize data in </a:t>
            </a:r>
            <a:r>
              <a:rPr lang="en-US" b="1" dirty="0"/>
              <a:t>relations </a:t>
            </a:r>
            <a:r>
              <a:rPr lang="en-US" dirty="0"/>
              <a:t>(tables)</a:t>
            </a:r>
            <a:endParaRPr lang="en-US" b="1" dirty="0"/>
          </a:p>
          <a:p>
            <a:r>
              <a:rPr lang="en-US" dirty="0"/>
              <a:t>Structured Query Language</a:t>
            </a:r>
            <a:r>
              <a:rPr lang="en-US" b="1" dirty="0"/>
              <a:t> (SQL) </a:t>
            </a:r>
            <a:r>
              <a:rPr lang="en-US" dirty="0"/>
              <a:t>to define, manipulate and compute on data. 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2943576" y="3448267"/>
            <a:ext cx="7618477" cy="1221706"/>
            <a:chOff x="403057" y="2561993"/>
            <a:chExt cx="8106433" cy="129995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349507" y="2654166"/>
              <a:ext cx="1436848" cy="1166137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10360" y="2564570"/>
              <a:ext cx="1463067" cy="1297378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97431" y="2993581"/>
              <a:ext cx="1812059" cy="858916"/>
            </a:xfrm>
            <a:prstGeom prst="rect">
              <a:avLst/>
            </a:prstGeom>
          </p:spPr>
        </p:pic>
        <p:grpSp>
          <p:nvGrpSpPr>
            <p:cNvPr id="10" name="Group 9"/>
            <p:cNvGrpSpPr/>
            <p:nvPr/>
          </p:nvGrpSpPr>
          <p:grpSpPr>
            <a:xfrm>
              <a:off x="403057" y="2564569"/>
              <a:ext cx="1247932" cy="1247932"/>
              <a:chOff x="403057" y="2564569"/>
              <a:chExt cx="1247932" cy="1247932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03057" y="2564569"/>
                <a:ext cx="1247932" cy="1247932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995471" y="3466994"/>
                <a:ext cx="579162" cy="299648"/>
              </a:xfrm>
              <a:prstGeom prst="rect">
                <a:avLst/>
              </a:prstGeom>
            </p:spPr>
          </p:pic>
        </p:grp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74994" y="2561993"/>
              <a:ext cx="1250508" cy="12505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6083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title"/>
          </p:nvPr>
        </p:nvSpPr>
        <p:spPr>
          <a:xfrm>
            <a:off x="552450" y="385989"/>
            <a:ext cx="10801350" cy="1325563"/>
          </a:xfrm>
        </p:spPr>
        <p:txBody>
          <a:bodyPr/>
          <a:lstStyle/>
          <a:p>
            <a:r>
              <a:rPr lang="en-US" dirty="0"/>
              <a:t>Brief Detour: Null Values</a:t>
            </a:r>
          </a:p>
        </p:txBody>
      </p:sp>
      <p:sp>
        <p:nvSpPr>
          <p:cNvPr id="72707" name="Rectangle 3"/>
          <p:cNvSpPr>
            <a:spLocks noGrp="1" noChangeArrowheads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Field values are sometimes </a:t>
            </a:r>
            <a:r>
              <a:rPr lang="en-US" dirty="0">
                <a:solidFill>
                  <a:srgbClr val="FF0000"/>
                </a:solidFill>
              </a:rPr>
              <a:t>unknown</a:t>
            </a:r>
            <a:endParaRPr lang="en-US" altLang="ja-JP" dirty="0"/>
          </a:p>
          <a:p>
            <a:pPr lvl="1"/>
            <a:r>
              <a:rPr lang="en-US" dirty="0"/>
              <a:t>SQL provides a special value </a:t>
            </a:r>
            <a:r>
              <a:rPr lang="en-US" dirty="0">
                <a:solidFill>
                  <a:srgbClr val="FF0000"/>
                </a:solidFill>
              </a:rPr>
              <a:t>NULL </a:t>
            </a:r>
            <a:r>
              <a:rPr lang="en-US" dirty="0"/>
              <a:t>for such situations.</a:t>
            </a:r>
          </a:p>
          <a:p>
            <a:pPr lvl="1"/>
            <a:r>
              <a:rPr lang="en-US" dirty="0"/>
              <a:t>Every data type can be NULL</a:t>
            </a:r>
          </a:p>
          <a:p>
            <a:r>
              <a:rPr lang="en-US" dirty="0"/>
              <a:t>The presence of null complicates many issues. E.g.:</a:t>
            </a:r>
          </a:p>
          <a:p>
            <a:pPr lvl="1"/>
            <a:r>
              <a:rPr lang="en-US" dirty="0"/>
              <a:t>Selection predicates (WHERE)</a:t>
            </a:r>
          </a:p>
          <a:p>
            <a:pPr lvl="1"/>
            <a:r>
              <a:rPr lang="en-US" dirty="0"/>
              <a:t>Aggregation</a:t>
            </a:r>
          </a:p>
          <a:p>
            <a:r>
              <a:rPr lang="en-US" dirty="0"/>
              <a:t>But NULLs are common after outer joins</a:t>
            </a:r>
          </a:p>
        </p:txBody>
      </p:sp>
    </p:spTree>
    <p:extLst>
      <p:ext uri="{BB962C8B-B14F-4D97-AF65-F5344CB8AC3E}">
        <p14:creationId xmlns:p14="http://schemas.microsoft.com/office/powerpoint/2010/main" val="1690172791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2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27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27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27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27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27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27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707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NULL in the WHERE clause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4548278"/>
          </a:xfrm>
        </p:spPr>
        <p:txBody>
          <a:bodyPr anchor="t">
            <a:normAutofit/>
          </a:bodyPr>
          <a:lstStyle/>
          <a:p>
            <a:r>
              <a:rPr lang="en-US" sz="2400" dirty="0"/>
              <a:t>Consider a tuple where </a:t>
            </a: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rating </a:t>
            </a:r>
            <a:r>
              <a:rPr lang="en-US" sz="2400" dirty="0"/>
              <a:t>IS NULL. 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If we run the following query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Jack Sparrow will not be included in the output.</a:t>
            </a:r>
          </a:p>
          <a:p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2324100" y="2353475"/>
            <a:ext cx="80772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INSERT INTO sailors VALUES</a:t>
            </a:r>
            <a:b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 (11, 'Jack Sparrow', NULL, 35);</a:t>
            </a:r>
          </a:p>
        </p:txBody>
      </p:sp>
      <p:sp>
        <p:nvSpPr>
          <p:cNvPr id="7" name="Rectangle 6"/>
          <p:cNvSpPr/>
          <p:nvPr/>
        </p:nvSpPr>
        <p:spPr>
          <a:xfrm>
            <a:off x="267788" y="637390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2"/>
              </a:rPr>
              <a:t>http://sqlfiddle.com/#!17/36ca9/2</a:t>
            </a:r>
            <a:r>
              <a:rPr lang="en-US" dirty="0"/>
              <a:t> </a:t>
            </a:r>
          </a:p>
        </p:txBody>
      </p:sp>
      <p:sp>
        <p:nvSpPr>
          <p:cNvPr id="8" name="Rectangle 7"/>
          <p:cNvSpPr/>
          <p:nvPr/>
        </p:nvSpPr>
        <p:spPr>
          <a:xfrm>
            <a:off x="2324100" y="4363689"/>
            <a:ext cx="60960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SELECT * FROM sailors </a:t>
            </a:r>
          </a:p>
          <a:p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WHERE rating &gt; 8;</a:t>
            </a:r>
          </a:p>
        </p:txBody>
      </p:sp>
    </p:spTree>
    <p:extLst>
      <p:ext uri="{BB962C8B-B14F-4D97-AF65-F5344CB8AC3E}">
        <p14:creationId xmlns:p14="http://schemas.microsoft.com/office/powerpoint/2010/main" val="10907112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NULL in comparators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4949" y="2164962"/>
            <a:ext cx="10515600" cy="43513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SELECT rating = NULL FROM sailors;</a:t>
            </a:r>
          </a:p>
          <a:p>
            <a:pPr marL="0" indent="0">
              <a:buNone/>
            </a:pP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SELECT rating &lt; NULL FROM sailors;</a:t>
            </a:r>
          </a:p>
          <a:p>
            <a:pPr marL="0" indent="0">
              <a:buNone/>
            </a:pP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SELECT rating &gt;= NULL FROM sailors;</a:t>
            </a:r>
          </a:p>
          <a:p>
            <a:pPr marL="0" indent="0">
              <a:buNone/>
            </a:pPr>
            <a:endParaRPr lang="en-US" sz="2400" dirty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buNone/>
            </a:pP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SELECT * FROM sailors WHERE </a:t>
            </a:r>
            <a:r>
              <a:rPr lang="en-US" sz="2400" b="1" dirty="0">
                <a:latin typeface="Lucida Console" charset="0"/>
                <a:ea typeface="Lucida Console" charset="0"/>
                <a:cs typeface="Lucida Console" charset="0"/>
              </a:rPr>
              <a:t>rating = NULL</a:t>
            </a: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;</a:t>
            </a:r>
          </a:p>
          <a:p>
            <a:pPr marL="0" indent="0">
              <a:buNone/>
            </a:pPr>
            <a:r>
              <a:rPr lang="en-US" sz="2400" b="1" dirty="0">
                <a:latin typeface="Helvetica Neue" charset="0"/>
                <a:ea typeface="Helvetica Neue" charset="0"/>
                <a:cs typeface="Helvetica Neue" charset="0"/>
              </a:rPr>
              <a:t>Rule</a:t>
            </a: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: (x </a:t>
            </a:r>
            <a:r>
              <a:rPr lang="en-US" sz="2400" i="1" dirty="0">
                <a:latin typeface="Helvetica Neue" charset="0"/>
                <a:ea typeface="Helvetica Neue" charset="0"/>
                <a:cs typeface="Helvetica Neue" charset="0"/>
              </a:rPr>
              <a:t>op </a:t>
            </a: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NULL) evaluates to </a:t>
            </a:r>
            <a:r>
              <a:rPr lang="mr-IN" sz="2400" dirty="0">
                <a:latin typeface="Helvetica Neue" charset="0"/>
                <a:ea typeface="Helvetica Neue" charset="0"/>
                <a:cs typeface="Helvetica Neue" charset="0"/>
              </a:rPr>
              <a:t>…</a:t>
            </a: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 NULL!</a:t>
            </a:r>
            <a:endParaRPr lang="en-US" sz="2400" dirty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buNone/>
            </a:pPr>
            <a:endParaRPr lang="en-US" sz="2400" dirty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buNone/>
            </a:pPr>
            <a:endParaRPr lang="en-US" sz="2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225045" y="5953125"/>
            <a:ext cx="4572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  <a:hlinkClick r:id="rId2"/>
              </a:rPr>
              <a:t>http://sqlfiddle.com/#!17/f35aa/6</a:t>
            </a: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928788" y="2194571"/>
            <a:ext cx="3154680" cy="830997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All of these queries evaluate to null!</a:t>
            </a:r>
          </a:p>
        </p:txBody>
      </p:sp>
      <p:sp>
        <p:nvSpPr>
          <p:cNvPr id="7" name="Rounded Rectangular Callout 6"/>
          <p:cNvSpPr/>
          <p:nvPr/>
        </p:nvSpPr>
        <p:spPr>
          <a:xfrm>
            <a:off x="7928788" y="3544292"/>
            <a:ext cx="2651760" cy="510778"/>
          </a:xfrm>
          <a:prstGeom prst="wedgeRoundRectCallout">
            <a:avLst>
              <a:gd name="adj1" fmla="val -48994"/>
              <a:gd name="adj2" fmla="val 116206"/>
              <a:gd name="adj3" fmla="val 16667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Even this one!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74111" y="1509019"/>
            <a:ext cx="8901796" cy="52322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800" dirty="0"/>
              <a:t>What entries are in the output of all these queries?</a:t>
            </a:r>
          </a:p>
        </p:txBody>
      </p:sp>
    </p:spTree>
    <p:extLst>
      <p:ext uri="{BB962C8B-B14F-4D97-AF65-F5344CB8AC3E}">
        <p14:creationId xmlns:p14="http://schemas.microsoft.com/office/powerpoint/2010/main" val="663215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Explicit NULL Checks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50720"/>
            <a:ext cx="10515600" cy="4226244"/>
          </a:xfrm>
        </p:spPr>
        <p:txBody>
          <a:bodyPr/>
          <a:lstStyle/>
          <a:p>
            <a:pPr indent="-457200"/>
            <a:r>
              <a:rPr lang="en-US" dirty="0"/>
              <a:t>To check if a value is NULL you must use explicit NULL checks</a:t>
            </a:r>
          </a:p>
          <a:p>
            <a:pPr lvl="1"/>
            <a:endParaRPr lang="en-US" sz="1600" dirty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buNone/>
            </a:pP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SELECT * FROM sailors WHERE rating IS NULL;</a:t>
            </a:r>
          </a:p>
          <a:p>
            <a:pPr marL="0" indent="0">
              <a:buNone/>
            </a:pPr>
            <a:endParaRPr lang="en-US" sz="2400" dirty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buNone/>
            </a:pP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SELECT * FROM sailors WHERE rating IS NOT NULL;</a:t>
            </a:r>
          </a:p>
        </p:txBody>
      </p:sp>
      <p:sp>
        <p:nvSpPr>
          <p:cNvPr id="5" name="Rectangle 4"/>
          <p:cNvSpPr/>
          <p:nvPr/>
        </p:nvSpPr>
        <p:spPr>
          <a:xfrm>
            <a:off x="7247021" y="6281391"/>
            <a:ext cx="4572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  <a:hlinkClick r:id="rId2"/>
              </a:rPr>
              <a:t>http://sqlfiddle.com/#!17/f35aa/4</a:t>
            </a: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145619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NULL in Boolean Logic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Three-valued logic:</a:t>
            </a:r>
          </a:p>
          <a:p>
            <a:pPr marL="0" indent="0">
              <a:buNone/>
            </a:pPr>
            <a:endParaRPr lang="en-US" sz="2000" dirty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buNone/>
            </a:pPr>
            <a:endParaRPr lang="en-US" sz="2000" dirty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buNone/>
            </a:pPr>
            <a:endParaRPr lang="en-US" sz="2000" dirty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buNone/>
            </a:pPr>
            <a:endParaRPr lang="en-US" sz="2000" dirty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buNone/>
            </a:pP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SELECT * FROM sailors WHERE rating &gt; 8 AND TRUE;</a:t>
            </a:r>
          </a:p>
          <a:p>
            <a:pPr marL="0" indent="0">
              <a:buNone/>
            </a:pP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SELECT * FROM sailors WHERE rating &gt; 8 OR TRUE;</a:t>
            </a:r>
          </a:p>
          <a:p>
            <a:pPr marL="0" indent="0">
              <a:buNone/>
            </a:pPr>
            <a:r>
              <a:rPr lang="en-US" sz="2000" dirty="0">
                <a:latin typeface="Lucida Console" charset="0"/>
                <a:ea typeface="Lucida Console" charset="0"/>
                <a:cs typeface="Lucida Console" charset="0"/>
              </a:rPr>
              <a:t>SELECT * FROM sailors WHERE NOT (rating &gt; 8);</a:t>
            </a:r>
          </a:p>
          <a:p>
            <a:pPr marL="0" indent="0">
              <a:buNone/>
            </a:pPr>
            <a:endParaRPr lang="en-US" sz="20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393978" y="6176964"/>
            <a:ext cx="4572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  <a:hlinkClick r:id="rId2"/>
              </a:rPr>
              <a:t>http://sqlfiddle.com/#!17/f35aa/2</a:t>
            </a: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2117737"/>
              </p:ext>
            </p:extLst>
          </p:nvPr>
        </p:nvGraphicFramePr>
        <p:xfrm>
          <a:off x="5501640" y="1627505"/>
          <a:ext cx="2401388" cy="2418482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6003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03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03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03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36841"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84721" marR="84721" marT="42360" marB="4236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T</a:t>
                      </a:r>
                    </a:p>
                  </a:txBody>
                  <a:tcPr marL="84721" marR="84721" marT="42360" marB="423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F</a:t>
                      </a:r>
                    </a:p>
                  </a:txBody>
                  <a:tcPr marL="84721" marR="84721" marT="42360" marB="423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N</a:t>
                      </a:r>
                    </a:p>
                  </a:txBody>
                  <a:tcPr marL="84721" marR="84721" marT="42360" marB="4236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9656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T</a:t>
                      </a:r>
                    </a:p>
                  </a:txBody>
                  <a:tcPr marL="84721" marR="84721" marT="42360" marB="423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T</a:t>
                      </a:r>
                    </a:p>
                  </a:txBody>
                  <a:tcPr marL="84721" marR="84721" marT="42360" marB="423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F</a:t>
                      </a:r>
                    </a:p>
                  </a:txBody>
                  <a:tcPr marL="84721" marR="84721" marT="42360" marB="423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 marL="84721" marR="84721" marT="42360" marB="4236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9656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F</a:t>
                      </a:r>
                    </a:p>
                  </a:txBody>
                  <a:tcPr marL="84721" marR="84721" marT="42360" marB="423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F</a:t>
                      </a:r>
                    </a:p>
                  </a:txBody>
                  <a:tcPr marL="84721" marR="84721" marT="42360" marB="423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F</a:t>
                      </a:r>
                    </a:p>
                  </a:txBody>
                  <a:tcPr marL="84721" marR="84721" marT="42360" marB="423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</a:txBody>
                  <a:tcPr marL="84721" marR="84721" marT="42360" marB="42360"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6841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N</a:t>
                      </a:r>
                    </a:p>
                  </a:txBody>
                  <a:tcPr marL="84721" marR="84721" marT="42360" marB="423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 marL="84721" marR="84721" marT="42360" marB="4236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</a:txBody>
                  <a:tcPr marL="84721" marR="84721" marT="42360" marB="4236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 marL="84721" marR="84721" marT="42360" marB="4236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288426"/>
              </p:ext>
            </p:extLst>
          </p:nvPr>
        </p:nvGraphicFramePr>
        <p:xfrm>
          <a:off x="8684427" y="1646238"/>
          <a:ext cx="2324312" cy="2418484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5810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10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10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10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36842"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84721" marR="84721" marT="42360" marB="4236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T</a:t>
                      </a:r>
                    </a:p>
                  </a:txBody>
                  <a:tcPr marL="84721" marR="84721" marT="42360" marB="423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F</a:t>
                      </a:r>
                    </a:p>
                  </a:txBody>
                  <a:tcPr marL="84721" marR="84721" marT="42360" marB="423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N</a:t>
                      </a:r>
                    </a:p>
                  </a:txBody>
                  <a:tcPr marL="84721" marR="84721" marT="42360" marB="4236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9656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T</a:t>
                      </a:r>
                    </a:p>
                  </a:txBody>
                  <a:tcPr marL="84721" marR="84721" marT="42360" marB="423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T</a:t>
                      </a:r>
                    </a:p>
                  </a:txBody>
                  <a:tcPr marL="84721" marR="84721" marT="42360" marB="423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T</a:t>
                      </a:r>
                    </a:p>
                  </a:txBody>
                  <a:tcPr marL="84721" marR="84721" marT="42360" marB="423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</a:rPr>
                        <a:t>T</a:t>
                      </a:r>
                    </a:p>
                  </a:txBody>
                  <a:tcPr marL="84721" marR="84721" marT="42360" marB="42360"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9656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F</a:t>
                      </a:r>
                    </a:p>
                  </a:txBody>
                  <a:tcPr marL="84721" marR="84721" marT="42360" marB="423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T</a:t>
                      </a:r>
                    </a:p>
                  </a:txBody>
                  <a:tcPr marL="84721" marR="84721" marT="42360" marB="423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F</a:t>
                      </a:r>
                    </a:p>
                  </a:txBody>
                  <a:tcPr marL="84721" marR="84721" marT="42360" marB="423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 marL="84721" marR="84721" marT="42360" marB="4236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6842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N</a:t>
                      </a:r>
                    </a:p>
                  </a:txBody>
                  <a:tcPr marL="84721" marR="84721" marT="42360" marB="423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</a:rPr>
                        <a:t>T</a:t>
                      </a:r>
                    </a:p>
                  </a:txBody>
                  <a:tcPr marL="84721" marR="84721" marT="42360" marB="4236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 marL="84721" marR="84721" marT="42360" marB="4236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 marL="84721" marR="84721" marT="42360" marB="4236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6353167"/>
              </p:ext>
            </p:extLst>
          </p:nvPr>
        </p:nvGraphicFramePr>
        <p:xfrm>
          <a:off x="2560319" y="2732405"/>
          <a:ext cx="1857075" cy="1104900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619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9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9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9304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</a:t>
                      </a:r>
                    </a:p>
                  </a:txBody>
                  <a:tcPr marL="84721" marR="84721" marT="42360" marB="423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</a:t>
                      </a:r>
                    </a:p>
                  </a:txBody>
                  <a:tcPr marL="84721" marR="84721" marT="42360" marB="423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</a:t>
                      </a:r>
                    </a:p>
                  </a:txBody>
                  <a:tcPr marL="84721" marR="84721" marT="42360" marB="4236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185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</a:t>
                      </a:r>
                    </a:p>
                  </a:txBody>
                  <a:tcPr marL="84721" marR="84721" marT="42360" marB="423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T</a:t>
                      </a:r>
                    </a:p>
                  </a:txBody>
                  <a:tcPr marL="84721" marR="84721" marT="42360" marB="423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 marL="84721" marR="84721" marT="42360" marB="4236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682550" y="2752090"/>
            <a:ext cx="718466" cy="46166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r"/>
            <a:r>
              <a:rPr lang="en-US" sz="2400" b="1">
                <a:solidFill>
                  <a:schemeClr val="accent4"/>
                </a:solidFill>
              </a:rPr>
              <a:t>Not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152906" y="1687908"/>
            <a:ext cx="800219" cy="46166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r"/>
            <a:r>
              <a:rPr lang="en-US" sz="2400" b="1">
                <a:solidFill>
                  <a:schemeClr val="accent4"/>
                </a:solidFill>
              </a:rPr>
              <a:t>And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673932" y="1687908"/>
            <a:ext cx="540534" cy="46166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r"/>
            <a:r>
              <a:rPr lang="en-US" sz="2400" b="1">
                <a:solidFill>
                  <a:schemeClr val="accent4"/>
                </a:solidFill>
              </a:rPr>
              <a:t>Or</a:t>
            </a:r>
          </a:p>
        </p:txBody>
      </p:sp>
    </p:spTree>
    <p:extLst>
      <p:ext uri="{BB962C8B-B14F-4D97-AF65-F5344CB8AC3E}">
        <p14:creationId xmlns:p14="http://schemas.microsoft.com/office/powerpoint/2010/main" val="1529813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NULL and Aggregation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SELECT count(rating) FROM sailors;</a:t>
            </a:r>
          </a:p>
          <a:p>
            <a:pPr marL="800100" lvl="1" indent="-342900"/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4</a:t>
            </a:r>
          </a:p>
          <a:p>
            <a:pPr marL="0" indent="0">
              <a:buNone/>
            </a:pP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SELECT sum(rating) FROM sailors;</a:t>
            </a:r>
          </a:p>
          <a:p>
            <a:pPr marL="800100" lvl="1" indent="-342900"/>
            <a:r>
              <a:rPr lang="en-US" sz="2800" dirty="0">
                <a:solidFill>
                  <a:srgbClr val="000000"/>
                </a:solidFill>
                <a:latin typeface="Lucida Console" charset="0"/>
                <a:ea typeface="Lucida Console" charset="0"/>
                <a:cs typeface="Lucida Console" charset="0"/>
              </a:rPr>
              <a:t>27</a:t>
            </a:r>
            <a:endParaRPr lang="en-US" dirty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buNone/>
            </a:pP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SELECT </a:t>
            </a:r>
            <a:r>
              <a:rPr lang="en-US" sz="2400" dirty="0" err="1">
                <a:latin typeface="Lucida Console" charset="0"/>
                <a:ea typeface="Lucida Console" charset="0"/>
                <a:cs typeface="Lucida Console" charset="0"/>
              </a:rPr>
              <a:t>avg</a:t>
            </a: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(rating) FROM sailors;</a:t>
            </a:r>
          </a:p>
          <a:p>
            <a:pPr marL="800100" lvl="1" indent="-342900"/>
            <a:r>
              <a:rPr lang="en-US" sz="2800" dirty="0">
                <a:solidFill>
                  <a:srgbClr val="000000"/>
                </a:solidFill>
                <a:latin typeface="Lucida Console" charset="0"/>
                <a:ea typeface="Lucida Console" charset="0"/>
                <a:cs typeface="Lucida Console" charset="0"/>
              </a:rPr>
              <a:t>??</a:t>
            </a:r>
            <a:endParaRPr lang="en-US" dirty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buNone/>
            </a:pP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SELECT count(*) FROM sailors;</a:t>
            </a:r>
          </a:p>
          <a:p>
            <a:pPr marL="800100" lvl="1" indent="-342900"/>
            <a:r>
              <a:rPr lang="en-US" sz="2800" dirty="0">
                <a:solidFill>
                  <a:srgbClr val="000000"/>
                </a:solidFill>
                <a:latin typeface="Lucida Console" charset="0"/>
                <a:ea typeface="Lucida Console" charset="0"/>
                <a:cs typeface="Lucida Console" charset="0"/>
              </a:rPr>
              <a:t>??</a:t>
            </a:r>
          </a:p>
          <a:p>
            <a:pPr marL="0" indent="0">
              <a:buNone/>
            </a:pPr>
            <a:endParaRPr lang="en-US" sz="2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802193" y="6356351"/>
            <a:ext cx="4572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  <a:hlinkClick r:id="rId2"/>
              </a:rPr>
              <a:t>http://sqlfiddle.com/#!17/f35aa/7</a:t>
            </a: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5541404"/>
              </p:ext>
            </p:extLst>
          </p:nvPr>
        </p:nvGraphicFramePr>
        <p:xfrm>
          <a:off x="7282543" y="3462866"/>
          <a:ext cx="4645334" cy="243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66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02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66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17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 err="1">
                          <a:effectLst/>
                        </a:rPr>
                        <a:t>sid</a:t>
                      </a:r>
                      <a:endParaRPr lang="en-US" sz="2000" b="1" dirty="0">
                        <a:effectLst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 err="1">
                          <a:effectLst/>
                        </a:rPr>
                        <a:t>sname</a:t>
                      </a:r>
                      <a:endParaRPr lang="en-US" sz="2000" b="1" dirty="0">
                        <a:effectLst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effectLst/>
                        </a:rPr>
                        <a:t>rating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effectLst/>
                        </a:rPr>
                        <a:t>age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1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Popeye 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10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s-IS" sz="2000">
                          <a:effectLst/>
                        </a:rPr>
                        <a:t>22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is-IS" sz="2000">
                          <a:effectLst/>
                        </a:rPr>
                        <a:t>2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OliveOyl 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cs-CZ" sz="2000">
                          <a:effectLst/>
                        </a:rPr>
                        <a:t>11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uk-UA" sz="2000">
                          <a:effectLst/>
                        </a:rPr>
                        <a:t>39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3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Garfield 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1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s-IS" sz="2000">
                          <a:effectLst/>
                        </a:rPr>
                        <a:t>27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4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Bob 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5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19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cs-CZ" sz="2000">
                          <a:effectLst/>
                        </a:rPr>
                        <a:t>11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Jack Sparrow 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</a:rPr>
                        <a:t>(null)</a:t>
                      </a:r>
                    </a:p>
                  </a:txBody>
                  <a:tcPr marL="50800" marR="50800" marT="50800" marB="50800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effectLst/>
                        </a:rPr>
                        <a:t>35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93069" y="6079352"/>
            <a:ext cx="5402989" cy="55399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3000" b="1" dirty="0">
                <a:hlinkClick r:id="rId3"/>
              </a:rPr>
              <a:t>http://</a:t>
            </a:r>
            <a:r>
              <a:rPr lang="en-US" sz="3000" b="1" dirty="0" err="1">
                <a:hlinkClick r:id="rId3"/>
              </a:rPr>
              <a:t>bit.ly</a:t>
            </a:r>
            <a:r>
              <a:rPr lang="en-US" sz="3000" b="1" dirty="0">
                <a:hlinkClick r:id="rId3"/>
              </a:rPr>
              <a:t>/ds100-sp18-null</a:t>
            </a:r>
            <a:endParaRPr 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620111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  <p:bldP spid="6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NULL and Aggregation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SELECT count(rating) FROM sailors;</a:t>
            </a:r>
          </a:p>
          <a:p>
            <a:pPr marL="800100" lvl="1" indent="-342900"/>
            <a:r>
              <a:rPr lang="en-US" sz="2800" dirty="0">
                <a:latin typeface="Lucida Console" charset="0"/>
                <a:ea typeface="Lucida Console" charset="0"/>
                <a:cs typeface="Lucida Console" charset="0"/>
              </a:rPr>
              <a:t>4</a:t>
            </a:r>
          </a:p>
          <a:p>
            <a:pPr marL="0" indent="0">
              <a:buNone/>
            </a:pP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SELECT sum(rating) FROM sailors;</a:t>
            </a:r>
          </a:p>
          <a:p>
            <a:pPr marL="800100" lvl="1" indent="-342900"/>
            <a:r>
              <a:rPr lang="en-US" sz="2800" dirty="0">
                <a:solidFill>
                  <a:srgbClr val="000000"/>
                </a:solidFill>
                <a:latin typeface="Lucida Console" charset="0"/>
                <a:ea typeface="Lucida Console" charset="0"/>
                <a:cs typeface="Lucida Console" charset="0"/>
              </a:rPr>
              <a:t>27</a:t>
            </a:r>
            <a:endParaRPr lang="en-US" dirty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buNone/>
            </a:pP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SELECT </a:t>
            </a:r>
            <a:r>
              <a:rPr lang="en-US" sz="2400" dirty="0" err="1">
                <a:latin typeface="Lucida Console" charset="0"/>
                <a:ea typeface="Lucida Console" charset="0"/>
                <a:cs typeface="Lucida Console" charset="0"/>
              </a:rPr>
              <a:t>avg</a:t>
            </a: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(rating) FROM sailors;</a:t>
            </a:r>
          </a:p>
          <a:p>
            <a:pPr marL="800100" lvl="1" indent="-342900"/>
            <a:r>
              <a:rPr lang="en-US" sz="2800" dirty="0">
                <a:solidFill>
                  <a:srgbClr val="000000"/>
                </a:solidFill>
                <a:latin typeface="Lucida Console" charset="0"/>
                <a:ea typeface="Lucida Console" charset="0"/>
                <a:cs typeface="Lucida Console" charset="0"/>
              </a:rPr>
              <a:t>(10+11+1+5) / </a:t>
            </a:r>
            <a:r>
              <a:rPr lang="en-US" sz="2800" b="1" i="1" u="sng" dirty="0">
                <a:solidFill>
                  <a:srgbClr val="000000"/>
                </a:solidFill>
                <a:latin typeface="Lucida Console" charset="0"/>
                <a:ea typeface="Lucida Console" charset="0"/>
                <a:cs typeface="Lucida Console" charset="0"/>
              </a:rPr>
              <a:t>4</a:t>
            </a:r>
            <a:r>
              <a:rPr lang="en-US" sz="2800" dirty="0">
                <a:solidFill>
                  <a:srgbClr val="000000"/>
                </a:solidFill>
                <a:latin typeface="Lucida Console" charset="0"/>
                <a:ea typeface="Lucida Console" charset="0"/>
                <a:cs typeface="Lucida Console" charset="0"/>
              </a:rPr>
              <a:t> = 6.75</a:t>
            </a:r>
            <a:endParaRPr lang="en-US" dirty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buNone/>
            </a:pP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SELECT count(*) FROM sailors;</a:t>
            </a:r>
          </a:p>
          <a:p>
            <a:pPr marL="800100" lvl="1" indent="-342900"/>
            <a:r>
              <a:rPr lang="en-US" sz="2800" dirty="0">
                <a:solidFill>
                  <a:srgbClr val="000000"/>
                </a:solidFill>
                <a:latin typeface="Lucida Console" charset="0"/>
                <a:ea typeface="Lucida Console" charset="0"/>
                <a:cs typeface="Lucida Console" charset="0"/>
              </a:rPr>
              <a:t>5</a:t>
            </a:r>
          </a:p>
          <a:p>
            <a:pPr marL="0" indent="0">
              <a:buNone/>
            </a:pPr>
            <a:endParaRPr lang="en-US" sz="2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802193" y="6356351"/>
            <a:ext cx="4572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  <a:hlinkClick r:id="rId2"/>
              </a:rPr>
              <a:t>http://sqlfiddle.com/#!17/f35aa/7</a:t>
            </a: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9212809"/>
              </p:ext>
            </p:extLst>
          </p:nvPr>
        </p:nvGraphicFramePr>
        <p:xfrm>
          <a:off x="7282543" y="3462866"/>
          <a:ext cx="4645334" cy="243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66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02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66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17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 err="1">
                          <a:effectLst/>
                        </a:rPr>
                        <a:t>sid</a:t>
                      </a:r>
                      <a:endParaRPr lang="en-US" sz="2000" b="1" dirty="0">
                        <a:effectLst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 err="1">
                          <a:effectLst/>
                        </a:rPr>
                        <a:t>sname</a:t>
                      </a:r>
                      <a:endParaRPr lang="en-US" sz="2000" b="1" dirty="0">
                        <a:effectLst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effectLst/>
                        </a:rPr>
                        <a:t>rating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effectLst/>
                        </a:rPr>
                        <a:t>age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1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Popeye 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10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s-IS" sz="2000">
                          <a:effectLst/>
                        </a:rPr>
                        <a:t>22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is-IS" sz="2000">
                          <a:effectLst/>
                        </a:rPr>
                        <a:t>2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OliveOyl 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cs-CZ" sz="2000">
                          <a:effectLst/>
                        </a:rPr>
                        <a:t>11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uk-UA" sz="2000">
                          <a:effectLst/>
                        </a:rPr>
                        <a:t>39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3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Garfield 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1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s-IS" sz="2000">
                          <a:effectLst/>
                        </a:rPr>
                        <a:t>27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4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Bob 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5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19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cs-CZ" sz="2000">
                          <a:effectLst/>
                        </a:rPr>
                        <a:t>11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</a:rPr>
                        <a:t>Jack Sparrow 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</a:rPr>
                        <a:t>(null)</a:t>
                      </a:r>
                    </a:p>
                  </a:txBody>
                  <a:tcPr marL="50800" marR="50800" marT="50800" marB="50800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effectLst/>
                        </a:rPr>
                        <a:t>35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1824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NULLs: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NULL </a:t>
            </a:r>
            <a:r>
              <a:rPr lang="en-US" i="1" dirty="0"/>
              <a:t>op </a:t>
            </a:r>
            <a:r>
              <a:rPr lang="en-US" dirty="0"/>
              <a:t>NULL is NULL</a:t>
            </a:r>
          </a:p>
          <a:p>
            <a:r>
              <a:rPr lang="en-US" dirty="0"/>
              <a:t>WHERE NULL: do not send to output</a:t>
            </a:r>
          </a:p>
          <a:p>
            <a:r>
              <a:rPr lang="en-US" dirty="0"/>
              <a:t>Boolean connectives: 3-valued logic</a:t>
            </a:r>
          </a:p>
          <a:p>
            <a:r>
              <a:rPr lang="en-US" dirty="0"/>
              <a:t>Aggregates ignore NULL-valued inputs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06006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560" y="-30980"/>
            <a:ext cx="87168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5643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Advanced SQL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1851" y="4566401"/>
            <a:ext cx="10515600" cy="1500187"/>
          </a:xfrm>
        </p:spPr>
        <p:txBody>
          <a:bodyPr/>
          <a:lstStyle/>
          <a:p>
            <a:r>
              <a:rPr lang="en-US" dirty="0"/>
              <a:t>This material is all bonus material. Won’t appear on HWs or exams.</a:t>
            </a:r>
          </a:p>
        </p:txBody>
      </p:sp>
    </p:spTree>
    <p:extLst>
      <p:ext uri="{BB962C8B-B14F-4D97-AF65-F5344CB8AC3E}">
        <p14:creationId xmlns:p14="http://schemas.microsoft.com/office/powerpoint/2010/main" val="4141452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Freeform 163"/>
          <p:cNvSpPr/>
          <p:nvPr/>
        </p:nvSpPr>
        <p:spPr>
          <a:xfrm>
            <a:off x="3593592" y="2020824"/>
            <a:ext cx="2862072" cy="4032504"/>
          </a:xfrm>
          <a:custGeom>
            <a:avLst/>
            <a:gdLst>
              <a:gd name="connsiteX0" fmla="*/ 2852928 w 2862072"/>
              <a:gd name="connsiteY0" fmla="*/ 813816 h 4032504"/>
              <a:gd name="connsiteX1" fmla="*/ 905256 w 2862072"/>
              <a:gd name="connsiteY1" fmla="*/ 0 h 4032504"/>
              <a:gd name="connsiteX2" fmla="*/ 0 w 2862072"/>
              <a:gd name="connsiteY2" fmla="*/ 2057400 h 4032504"/>
              <a:gd name="connsiteX3" fmla="*/ 1856232 w 2862072"/>
              <a:gd name="connsiteY3" fmla="*/ 4032504 h 4032504"/>
              <a:gd name="connsiteX4" fmla="*/ 2862072 w 2862072"/>
              <a:gd name="connsiteY4" fmla="*/ 2935224 h 4032504"/>
              <a:gd name="connsiteX5" fmla="*/ 2852928 w 2862072"/>
              <a:gd name="connsiteY5" fmla="*/ 813816 h 4032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62072" h="4032504">
                <a:moveTo>
                  <a:pt x="2852928" y="813816"/>
                </a:moveTo>
                <a:lnTo>
                  <a:pt x="905256" y="0"/>
                </a:lnTo>
                <a:lnTo>
                  <a:pt x="0" y="2057400"/>
                </a:lnTo>
                <a:lnTo>
                  <a:pt x="1856232" y="4032504"/>
                </a:lnTo>
                <a:lnTo>
                  <a:pt x="2862072" y="2935224"/>
                </a:lnTo>
                <a:lnTo>
                  <a:pt x="2852928" y="813816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satMod val="103000"/>
                  <a:tint val="94000"/>
                  <a:alpha val="0"/>
                  <a:lumMod val="0"/>
                  <a:lumOff val="100000"/>
                </a:schemeClr>
              </a:gs>
              <a:gs pos="100000">
                <a:schemeClr val="accent3">
                  <a:satMod val="120000"/>
                  <a:shade val="78000"/>
                  <a:lumMod val="0"/>
                </a:schemeClr>
              </a:gs>
            </a:gsLst>
            <a:lin ang="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1838448"/>
              </p:ext>
            </p:extLst>
          </p:nvPr>
        </p:nvGraphicFramePr>
        <p:xfrm>
          <a:off x="891475" y="2002226"/>
          <a:ext cx="3640526" cy="168875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tableStyleId>{00A15C55-8517-42AA-B614-E9B94910E393}</a:tableStyleId>
              </a:tblPr>
              <a:tblGrid>
                <a:gridCol w="12733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79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91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9623">
                <a:tc>
                  <a:txBody>
                    <a:bodyPr/>
                    <a:lstStyle/>
                    <a:p>
                      <a:r>
                        <a:rPr lang="en-US" sz="1600" dirty="0"/>
                        <a:t>Name</a:t>
                      </a:r>
                    </a:p>
                  </a:txBody>
                  <a:tcPr marL="157975" marR="157975" marT="78987" marB="78987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Prod</a:t>
                      </a:r>
                    </a:p>
                  </a:txBody>
                  <a:tcPr marL="157975" marR="157975" marT="78987" marB="78987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Price</a:t>
                      </a:r>
                    </a:p>
                  </a:txBody>
                  <a:tcPr marL="157975" marR="157975" marT="78987" marB="78987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3045">
                <a:tc>
                  <a:txBody>
                    <a:bodyPr/>
                    <a:lstStyle/>
                    <a:p>
                      <a:r>
                        <a:rPr lang="en-US" sz="1600" dirty="0"/>
                        <a:t>Sue</a:t>
                      </a:r>
                    </a:p>
                  </a:txBody>
                  <a:tcPr marL="157975" marR="157975" marT="78987" marB="78987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iPod</a:t>
                      </a:r>
                    </a:p>
                  </a:txBody>
                  <a:tcPr marL="157975" marR="157975" marT="78987" marB="78987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$200.00</a:t>
                      </a:r>
                    </a:p>
                  </a:txBody>
                  <a:tcPr marL="157975" marR="157975" marT="78987" marB="78987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3045">
                <a:tc>
                  <a:txBody>
                    <a:bodyPr/>
                    <a:lstStyle/>
                    <a:p>
                      <a:r>
                        <a:rPr lang="en-US" sz="1600" dirty="0"/>
                        <a:t>Joey</a:t>
                      </a:r>
                    </a:p>
                  </a:txBody>
                  <a:tcPr marL="157975" marR="157975" marT="78987" marB="78987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Bike</a:t>
                      </a:r>
                    </a:p>
                  </a:txBody>
                  <a:tcPr marL="157975" marR="157975" marT="78987" marB="78987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$333.99</a:t>
                      </a:r>
                    </a:p>
                  </a:txBody>
                  <a:tcPr marL="157975" marR="157975" marT="78987" marB="78987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3045">
                <a:tc>
                  <a:txBody>
                    <a:bodyPr/>
                    <a:lstStyle/>
                    <a:p>
                      <a:r>
                        <a:rPr lang="en-US" sz="1600" dirty="0"/>
                        <a:t>Alice</a:t>
                      </a:r>
                    </a:p>
                  </a:txBody>
                  <a:tcPr marL="157975" marR="157975" marT="78987" marB="78987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Car</a:t>
                      </a:r>
                    </a:p>
                  </a:txBody>
                  <a:tcPr marL="157975" marR="157975" marT="78987" marB="78987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$999.00</a:t>
                      </a:r>
                    </a:p>
                  </a:txBody>
                  <a:tcPr marL="157975" marR="157975" marT="78987" marB="78987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Data Independence</a:t>
            </a:r>
            <a:endParaRPr lang="en-US" b="1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8679201"/>
              </p:ext>
            </p:extLst>
          </p:nvPr>
        </p:nvGraphicFramePr>
        <p:xfrm>
          <a:off x="1861023" y="2932794"/>
          <a:ext cx="3152818" cy="1798015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tableStyleId>{93296810-A885-4BE3-A3E7-6D5BEEA58F35}</a:tableStyleId>
              </a:tblPr>
              <a:tblGrid>
                <a:gridCol w="5006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28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329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64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9603">
                <a:tc>
                  <a:txBody>
                    <a:bodyPr/>
                    <a:lstStyle/>
                    <a:p>
                      <a:r>
                        <a:rPr lang="en-US" sz="1600" u="sng" dirty="0" err="1"/>
                        <a:t>sid</a:t>
                      </a:r>
                      <a:endParaRPr lang="en-US" sz="1600" u="sng" dirty="0"/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sname</a:t>
                      </a:r>
                      <a:endParaRPr lang="en-US" sz="1600" dirty="0"/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rating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age</a:t>
                      </a:r>
                    </a:p>
                  </a:txBody>
                  <a:tcPr marL="81690" marR="81690" marT="40845" marB="4084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603">
                <a:tc>
                  <a:txBody>
                    <a:bodyPr/>
                    <a:lstStyle/>
                    <a:p>
                      <a:r>
                        <a:rPr lang="en-US" sz="1600" dirty="0"/>
                        <a:t>28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yuppy</a:t>
                      </a:r>
                      <a:endParaRPr lang="en-US" sz="1600" dirty="0"/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35.0</a:t>
                      </a:r>
                    </a:p>
                  </a:txBody>
                  <a:tcPr marL="81690" marR="81690" marT="40845" marB="4084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9603">
                <a:tc>
                  <a:txBody>
                    <a:bodyPr/>
                    <a:lstStyle/>
                    <a:p>
                      <a:r>
                        <a:rPr lang="en-US" sz="1600" dirty="0"/>
                        <a:t>31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lubber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8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55.5</a:t>
                      </a:r>
                    </a:p>
                  </a:txBody>
                  <a:tcPr marL="81690" marR="81690" marT="40845" marB="4084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9603">
                <a:tc>
                  <a:txBody>
                    <a:bodyPr/>
                    <a:lstStyle/>
                    <a:p>
                      <a:r>
                        <a:rPr lang="en-US" sz="1600" dirty="0"/>
                        <a:t>44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guppy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35.0</a:t>
                      </a:r>
                    </a:p>
                  </a:txBody>
                  <a:tcPr marL="81690" marR="81690" marT="40845" marB="4084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9603">
                <a:tc>
                  <a:txBody>
                    <a:bodyPr/>
                    <a:lstStyle/>
                    <a:p>
                      <a:r>
                        <a:rPr lang="en-US" sz="1600" dirty="0"/>
                        <a:t>58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rusty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10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35.0</a:t>
                      </a:r>
                    </a:p>
                  </a:txBody>
                  <a:tcPr marL="81690" marR="81690" marT="40845" marB="4084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6480572"/>
              </p:ext>
            </p:extLst>
          </p:nvPr>
        </p:nvGraphicFramePr>
        <p:xfrm>
          <a:off x="2477000" y="4230954"/>
          <a:ext cx="2978869" cy="1821789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949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14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24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8970">
                <a:tc>
                  <a:txBody>
                    <a:bodyPr/>
                    <a:lstStyle/>
                    <a:p>
                      <a:r>
                        <a:rPr lang="en-US" sz="1600" u="sng" dirty="0"/>
                        <a:t>bid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u="none" dirty="0" err="1"/>
                        <a:t>bname</a:t>
                      </a:r>
                      <a:endParaRPr lang="en-US" sz="1600" u="none" dirty="0"/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u="none" dirty="0"/>
                        <a:t>color</a:t>
                      </a:r>
                    </a:p>
                  </a:txBody>
                  <a:tcPr marL="81690" marR="81690" marT="40845" marB="4084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1298">
                <a:tc>
                  <a:txBody>
                    <a:bodyPr/>
                    <a:lstStyle/>
                    <a:p>
                      <a:r>
                        <a:rPr lang="en-US" sz="1600" dirty="0"/>
                        <a:t>101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Interlake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blue</a:t>
                      </a:r>
                    </a:p>
                  </a:txBody>
                  <a:tcPr marL="81690" marR="81690" marT="40845" marB="4084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8925">
                <a:tc>
                  <a:txBody>
                    <a:bodyPr/>
                    <a:lstStyle/>
                    <a:p>
                      <a:r>
                        <a:rPr lang="en-US" sz="1600" dirty="0"/>
                        <a:t>102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Interlake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red</a:t>
                      </a:r>
                    </a:p>
                  </a:txBody>
                  <a:tcPr marL="81690" marR="81690" marT="40845" marB="4084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1298">
                <a:tc>
                  <a:txBody>
                    <a:bodyPr/>
                    <a:lstStyle/>
                    <a:p>
                      <a:r>
                        <a:rPr lang="en-US" sz="1600" dirty="0"/>
                        <a:t>104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Marine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red</a:t>
                      </a:r>
                    </a:p>
                  </a:txBody>
                  <a:tcPr marL="81690" marR="81690" marT="40845" marB="4084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1298">
                <a:tc>
                  <a:txBody>
                    <a:bodyPr/>
                    <a:lstStyle/>
                    <a:p>
                      <a:r>
                        <a:rPr lang="en-US" sz="1600" dirty="0"/>
                        <a:t>103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Clipper</a:t>
                      </a:r>
                    </a:p>
                  </a:txBody>
                  <a:tcPr marL="81690" marR="81690" marT="40845" marB="40845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green</a:t>
                      </a:r>
                    </a:p>
                  </a:txBody>
                  <a:tcPr marL="81690" marR="81690" marT="40845" marB="4084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292481" y="4723743"/>
            <a:ext cx="2207479" cy="2207479"/>
            <a:chOff x="554035" y="4130066"/>
            <a:chExt cx="6858000" cy="685800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54035" y="4130066"/>
              <a:ext cx="6858000" cy="6858000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08730" y="5523213"/>
              <a:ext cx="4743148" cy="2704851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41122" y="7112727"/>
              <a:ext cx="2650321" cy="895200"/>
            </a:xfrm>
            <a:prstGeom prst="rect">
              <a:avLst/>
            </a:prstGeom>
          </p:spPr>
        </p:pic>
      </p:grpSp>
      <p:sp>
        <p:nvSpPr>
          <p:cNvPr id="14" name="TextBox 13"/>
          <p:cNvSpPr txBox="1"/>
          <p:nvPr/>
        </p:nvSpPr>
        <p:spPr>
          <a:xfrm>
            <a:off x="910497" y="1531845"/>
            <a:ext cx="3621504" cy="58477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3200" dirty="0"/>
              <a:t>Relations (Tables)</a:t>
            </a:r>
          </a:p>
        </p:txBody>
      </p:sp>
      <p:sp>
        <p:nvSpPr>
          <p:cNvPr id="16" name="Rectangle 15"/>
          <p:cNvSpPr/>
          <p:nvPr/>
        </p:nvSpPr>
        <p:spPr>
          <a:xfrm rot="16200000">
            <a:off x="4273527" y="3746357"/>
            <a:ext cx="4642266" cy="4420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Abstraction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815674" y="1646237"/>
            <a:ext cx="4856414" cy="464226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6815674" y="1252886"/>
            <a:ext cx="4958409" cy="46166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400" dirty="0"/>
              <a:t>Database Management System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941169" y="1731406"/>
            <a:ext cx="4610007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400" dirty="0"/>
              <a:t>Optimized </a:t>
            </a:r>
            <a:r>
              <a:rPr lang="en-US" sz="2400"/>
              <a:t>Data Structures</a:t>
            </a:r>
            <a:endParaRPr lang="en-US" sz="2400" dirty="0"/>
          </a:p>
        </p:txBody>
      </p:sp>
      <p:grpSp>
        <p:nvGrpSpPr>
          <p:cNvPr id="90" name="Group 89"/>
          <p:cNvGrpSpPr/>
          <p:nvPr/>
        </p:nvGrpSpPr>
        <p:grpSpPr>
          <a:xfrm>
            <a:off x="7542964" y="2128399"/>
            <a:ext cx="4008212" cy="1844310"/>
            <a:chOff x="7542964" y="2291013"/>
            <a:chExt cx="4008212" cy="1844310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542964" y="2291013"/>
              <a:ext cx="4008212" cy="1844310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10324593" y="2779343"/>
              <a:ext cx="1106393" cy="400110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sz="2000"/>
                <a:t>B+Trees</a:t>
              </a:r>
              <a:endParaRPr lang="en-US" sz="2000" dirty="0"/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6999566" y="3972709"/>
            <a:ext cx="2045453" cy="2239949"/>
            <a:chOff x="446088" y="3587750"/>
            <a:chExt cx="3336925" cy="4171637"/>
          </a:xfrm>
        </p:grpSpPr>
        <p:sp>
          <p:nvSpPr>
            <p:cNvPr id="23" name="Rectangle 22"/>
            <p:cNvSpPr/>
            <p:nvPr/>
          </p:nvSpPr>
          <p:spPr bwMode="auto">
            <a:xfrm>
              <a:off x="446088" y="3587750"/>
              <a:ext cx="3336925" cy="417163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/>
              </a:pPr>
              <a:endParaRPr lang="en-US" sz="1400">
                <a:solidFill>
                  <a:srgbClr val="000000"/>
                </a:solidFill>
                <a:latin typeface="Arial" charset="0"/>
              </a:endParaRPr>
            </a:p>
          </p:txBody>
        </p:sp>
        <p:grpSp>
          <p:nvGrpSpPr>
            <p:cNvPr id="25" name="Group 147"/>
            <p:cNvGrpSpPr>
              <a:grpSpLocks/>
            </p:cNvGrpSpPr>
            <p:nvPr/>
          </p:nvGrpSpPr>
          <p:grpSpPr bwMode="auto">
            <a:xfrm>
              <a:off x="658813" y="3683000"/>
              <a:ext cx="2852737" cy="1239838"/>
              <a:chOff x="5520765" y="2200844"/>
              <a:chExt cx="2853314" cy="1238545"/>
            </a:xfrm>
          </p:grpSpPr>
          <p:grpSp>
            <p:nvGrpSpPr>
              <p:cNvPr id="26" name="Group 126"/>
              <p:cNvGrpSpPr>
                <a:grpSpLocks/>
              </p:cNvGrpSpPr>
              <p:nvPr/>
            </p:nvGrpSpPr>
            <p:grpSpPr bwMode="auto">
              <a:xfrm>
                <a:off x="5520765" y="2200844"/>
                <a:ext cx="1346704" cy="1238545"/>
                <a:chOff x="5520765" y="2476094"/>
                <a:chExt cx="1346704" cy="1238545"/>
              </a:xfrm>
            </p:grpSpPr>
            <p:sp>
              <p:nvSpPr>
                <p:cNvPr id="30" name="Folded Corner 29"/>
                <p:cNvSpPr/>
                <p:nvPr/>
              </p:nvSpPr>
              <p:spPr bwMode="auto">
                <a:xfrm rot="10800000">
                  <a:off x="5522352" y="2499882"/>
                  <a:ext cx="1344885" cy="1214757"/>
                </a:xfrm>
                <a:prstGeom prst="foldedCorner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2">
                  <a:schemeClr val="accent2"/>
                </a:fillRef>
                <a:effectRef idx="1">
                  <a:schemeClr val="accent2"/>
                </a:effectRef>
                <a:fontRef idx="minor">
                  <a:schemeClr val="dk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31" name="TextBox 109"/>
                <p:cNvSpPr txBox="1">
                  <a:spLocks noChangeArrowheads="1"/>
                </p:cNvSpPr>
                <p:nvPr/>
              </p:nvSpPr>
              <p:spPr bwMode="auto">
                <a:xfrm>
                  <a:off x="5520765" y="2476094"/>
                  <a:ext cx="1346704" cy="50158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1400">
                      <a:solidFill>
                        <a:srgbClr val="000000"/>
                      </a:solidFill>
                      <a:latin typeface="Arial" charset="0"/>
                    </a:rPr>
                    <a:t>Page 1</a:t>
                  </a:r>
                </a:p>
              </p:txBody>
            </p:sp>
          </p:grpSp>
          <p:grpSp>
            <p:nvGrpSpPr>
              <p:cNvPr id="27" name="Group 130"/>
              <p:cNvGrpSpPr>
                <a:grpSpLocks/>
              </p:cNvGrpSpPr>
              <p:nvPr/>
            </p:nvGrpSpPr>
            <p:grpSpPr bwMode="auto">
              <a:xfrm>
                <a:off x="7027375" y="2200844"/>
                <a:ext cx="1346704" cy="1238545"/>
                <a:chOff x="5520765" y="2476094"/>
                <a:chExt cx="1346704" cy="1238545"/>
              </a:xfrm>
            </p:grpSpPr>
            <p:sp>
              <p:nvSpPr>
                <p:cNvPr id="28" name="Folded Corner 27"/>
                <p:cNvSpPr/>
                <p:nvPr/>
              </p:nvSpPr>
              <p:spPr bwMode="auto">
                <a:xfrm rot="10800000">
                  <a:off x="5522585" y="2499882"/>
                  <a:ext cx="1344884" cy="1214757"/>
                </a:xfrm>
                <a:prstGeom prst="foldedCorner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2">
                  <a:schemeClr val="accent2"/>
                </a:fillRef>
                <a:effectRef idx="1">
                  <a:schemeClr val="accent2"/>
                </a:effectRef>
                <a:fontRef idx="minor">
                  <a:schemeClr val="dk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29" name="TextBox 132"/>
                <p:cNvSpPr txBox="1">
                  <a:spLocks noChangeArrowheads="1"/>
                </p:cNvSpPr>
                <p:nvPr/>
              </p:nvSpPr>
              <p:spPr bwMode="auto">
                <a:xfrm>
                  <a:off x="5520765" y="2476094"/>
                  <a:ext cx="1346704" cy="50158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entury Gothic" charset="0"/>
                      <a:ea typeface="Osaka" charset="-128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1400">
                      <a:solidFill>
                        <a:srgbClr val="000000"/>
                      </a:solidFill>
                      <a:latin typeface="Arial" charset="0"/>
                    </a:rPr>
                    <a:t>Page 2</a:t>
                  </a:r>
                </a:p>
              </p:txBody>
            </p:sp>
          </p:grpSp>
        </p:grpSp>
        <p:sp>
          <p:nvSpPr>
            <p:cNvPr id="32" name="Folded Corner 31"/>
            <p:cNvSpPr/>
            <p:nvPr/>
          </p:nvSpPr>
          <p:spPr bwMode="auto">
            <a:xfrm rot="10800000">
              <a:off x="654050" y="5035550"/>
              <a:ext cx="1346200" cy="1214438"/>
            </a:xfrm>
            <a:prstGeom prst="foldedCorner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/>
              </a:pPr>
              <a:endParaRPr lang="en-US" sz="14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3" name="TextBox 135"/>
            <p:cNvSpPr txBox="1">
              <a:spLocks noChangeArrowheads="1"/>
            </p:cNvSpPr>
            <p:nvPr/>
          </p:nvSpPr>
          <p:spPr bwMode="auto">
            <a:xfrm>
              <a:off x="652463" y="5010150"/>
              <a:ext cx="1347787" cy="5021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en-US" sz="1400">
                  <a:solidFill>
                    <a:srgbClr val="000000"/>
                  </a:solidFill>
                  <a:latin typeface="Arial" charset="0"/>
                </a:rPr>
                <a:t>Page 3</a:t>
              </a:r>
            </a:p>
          </p:txBody>
        </p:sp>
        <p:sp>
          <p:nvSpPr>
            <p:cNvPr id="34" name="Folded Corner 33"/>
            <p:cNvSpPr/>
            <p:nvPr/>
          </p:nvSpPr>
          <p:spPr bwMode="auto">
            <a:xfrm rot="10800000">
              <a:off x="2160588" y="5035550"/>
              <a:ext cx="1346200" cy="1214438"/>
            </a:xfrm>
            <a:prstGeom prst="foldedCorner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/>
              </a:pPr>
              <a:endParaRPr lang="en-US" sz="14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5" name="TextBox 138"/>
            <p:cNvSpPr txBox="1">
              <a:spLocks noChangeArrowheads="1"/>
            </p:cNvSpPr>
            <p:nvPr/>
          </p:nvSpPr>
          <p:spPr bwMode="auto">
            <a:xfrm>
              <a:off x="2159000" y="5010150"/>
              <a:ext cx="1347788" cy="5021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en-US" sz="1400">
                  <a:solidFill>
                    <a:srgbClr val="000000"/>
                  </a:solidFill>
                  <a:latin typeface="Arial" charset="0"/>
                </a:rPr>
                <a:t>Page 4</a:t>
              </a:r>
            </a:p>
          </p:txBody>
        </p:sp>
        <p:sp>
          <p:nvSpPr>
            <p:cNvPr id="36" name="Folded Corner 35"/>
            <p:cNvSpPr/>
            <p:nvPr/>
          </p:nvSpPr>
          <p:spPr bwMode="auto">
            <a:xfrm rot="10800000">
              <a:off x="654050" y="6370638"/>
              <a:ext cx="1346200" cy="1214437"/>
            </a:xfrm>
            <a:prstGeom prst="foldedCorner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/>
              </a:pPr>
              <a:endParaRPr lang="en-US" sz="14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7" name="TextBox 141"/>
            <p:cNvSpPr txBox="1">
              <a:spLocks noChangeArrowheads="1"/>
            </p:cNvSpPr>
            <p:nvPr/>
          </p:nvSpPr>
          <p:spPr bwMode="auto">
            <a:xfrm>
              <a:off x="652463" y="6345238"/>
              <a:ext cx="1347787" cy="5021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en-US" sz="1400">
                  <a:solidFill>
                    <a:srgbClr val="000000"/>
                  </a:solidFill>
                  <a:latin typeface="Arial" charset="0"/>
                </a:rPr>
                <a:t>Page 5</a:t>
              </a:r>
            </a:p>
          </p:txBody>
        </p:sp>
        <p:sp>
          <p:nvSpPr>
            <p:cNvPr id="38" name="Folded Corner 37"/>
            <p:cNvSpPr/>
            <p:nvPr/>
          </p:nvSpPr>
          <p:spPr bwMode="auto">
            <a:xfrm rot="10800000">
              <a:off x="2160588" y="6370638"/>
              <a:ext cx="1346200" cy="1214437"/>
            </a:xfrm>
            <a:prstGeom prst="foldedCorner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/>
              </a:pPr>
              <a:endParaRPr lang="en-US" sz="14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9" name="TextBox 144"/>
            <p:cNvSpPr txBox="1">
              <a:spLocks noChangeArrowheads="1"/>
            </p:cNvSpPr>
            <p:nvPr/>
          </p:nvSpPr>
          <p:spPr bwMode="auto">
            <a:xfrm>
              <a:off x="2159000" y="6345238"/>
              <a:ext cx="1347788" cy="5021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entury Gothic" charset="0"/>
                  <a:ea typeface="Osaka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en-US" sz="1400">
                  <a:solidFill>
                    <a:srgbClr val="000000"/>
                  </a:solidFill>
                  <a:latin typeface="Arial" charset="0"/>
                </a:rPr>
                <a:t>Page 6</a:t>
              </a:r>
            </a:p>
          </p:txBody>
        </p:sp>
        <p:grpSp>
          <p:nvGrpSpPr>
            <p:cNvPr id="44" name="Group 168"/>
            <p:cNvGrpSpPr>
              <a:grpSpLocks/>
            </p:cNvGrpSpPr>
            <p:nvPr/>
          </p:nvGrpSpPr>
          <p:grpSpPr bwMode="auto">
            <a:xfrm>
              <a:off x="768350" y="4059238"/>
              <a:ext cx="1155700" cy="365125"/>
              <a:chOff x="5599109" y="2630178"/>
              <a:chExt cx="1156186" cy="365970"/>
            </a:xfrm>
          </p:grpSpPr>
          <p:grpSp>
            <p:nvGrpSpPr>
              <p:cNvPr id="45" name="Group 158"/>
              <p:cNvGrpSpPr>
                <a:grpSpLocks/>
              </p:cNvGrpSpPr>
              <p:nvPr/>
            </p:nvGrpSpPr>
            <p:grpSpPr bwMode="auto">
              <a:xfrm>
                <a:off x="5599109" y="2630178"/>
                <a:ext cx="211059" cy="365970"/>
                <a:chOff x="1854286" y="5435378"/>
                <a:chExt cx="211059" cy="365970"/>
              </a:xfrm>
            </p:grpSpPr>
            <p:sp>
              <p:nvSpPr>
                <p:cNvPr id="53" name="Rectangle 52"/>
                <p:cNvSpPr/>
                <p:nvPr/>
              </p:nvSpPr>
              <p:spPr bwMode="auto">
                <a:xfrm>
                  <a:off x="1854286" y="5435378"/>
                  <a:ext cx="211227" cy="36597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54" name="Oval 53"/>
                <p:cNvSpPr/>
                <p:nvPr/>
              </p:nvSpPr>
              <p:spPr bwMode="auto">
                <a:xfrm>
                  <a:off x="1922578" y="5578584"/>
                  <a:ext cx="74643" cy="77967"/>
                </a:xfrm>
                <a:prstGeom prst="ellipse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46" name="Group 159"/>
              <p:cNvGrpSpPr>
                <a:grpSpLocks/>
              </p:cNvGrpSpPr>
              <p:nvPr/>
            </p:nvGrpSpPr>
            <p:grpSpPr bwMode="auto">
              <a:xfrm>
                <a:off x="5914151" y="2630178"/>
                <a:ext cx="211059" cy="365970"/>
                <a:chOff x="1854286" y="5435378"/>
                <a:chExt cx="211059" cy="365970"/>
              </a:xfrm>
            </p:grpSpPr>
            <p:sp>
              <p:nvSpPr>
                <p:cNvPr id="51" name="Rectangle 50"/>
                <p:cNvSpPr/>
                <p:nvPr/>
              </p:nvSpPr>
              <p:spPr bwMode="auto">
                <a:xfrm>
                  <a:off x="1853701" y="5435378"/>
                  <a:ext cx="211227" cy="36597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52" name="Oval 51"/>
                <p:cNvSpPr/>
                <p:nvPr/>
              </p:nvSpPr>
              <p:spPr bwMode="auto">
                <a:xfrm>
                  <a:off x="1921993" y="5578584"/>
                  <a:ext cx="74643" cy="77967"/>
                </a:xfrm>
                <a:prstGeom prst="ellipse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47" name="Group 162"/>
              <p:cNvGrpSpPr>
                <a:grpSpLocks/>
              </p:cNvGrpSpPr>
              <p:nvPr/>
            </p:nvGrpSpPr>
            <p:grpSpPr bwMode="auto">
              <a:xfrm>
                <a:off x="6229193" y="2630178"/>
                <a:ext cx="211059" cy="365970"/>
                <a:chOff x="1854286" y="5435378"/>
                <a:chExt cx="211059" cy="365970"/>
              </a:xfrm>
            </p:grpSpPr>
            <p:sp>
              <p:nvSpPr>
                <p:cNvPr id="49" name="Rectangle 48"/>
                <p:cNvSpPr/>
                <p:nvPr/>
              </p:nvSpPr>
              <p:spPr bwMode="auto">
                <a:xfrm>
                  <a:off x="1854705" y="5435378"/>
                  <a:ext cx="211226" cy="36597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50" name="Oval 49"/>
                <p:cNvSpPr/>
                <p:nvPr/>
              </p:nvSpPr>
              <p:spPr bwMode="auto">
                <a:xfrm>
                  <a:off x="1922996" y="5578584"/>
                  <a:ext cx="74644" cy="77967"/>
                </a:xfrm>
                <a:prstGeom prst="ellipse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8" name="Rectangle 47"/>
              <p:cNvSpPr/>
              <p:nvPr/>
            </p:nvSpPr>
            <p:spPr bwMode="auto">
              <a:xfrm>
                <a:off x="6544069" y="2630178"/>
                <a:ext cx="211226" cy="36597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4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55" name="Group 169"/>
            <p:cNvGrpSpPr>
              <a:grpSpLocks/>
            </p:cNvGrpSpPr>
            <p:nvPr/>
          </p:nvGrpSpPr>
          <p:grpSpPr bwMode="auto">
            <a:xfrm>
              <a:off x="768350" y="4503738"/>
              <a:ext cx="1155700" cy="366712"/>
              <a:chOff x="5599109" y="2630178"/>
              <a:chExt cx="1156186" cy="365970"/>
            </a:xfrm>
          </p:grpSpPr>
          <p:grpSp>
            <p:nvGrpSpPr>
              <p:cNvPr id="56" name="Group 170"/>
              <p:cNvGrpSpPr>
                <a:grpSpLocks/>
              </p:cNvGrpSpPr>
              <p:nvPr/>
            </p:nvGrpSpPr>
            <p:grpSpPr bwMode="auto">
              <a:xfrm>
                <a:off x="5599109" y="2630178"/>
                <a:ext cx="211059" cy="365970"/>
                <a:chOff x="1854286" y="5435378"/>
                <a:chExt cx="211059" cy="365970"/>
              </a:xfrm>
            </p:grpSpPr>
            <p:sp>
              <p:nvSpPr>
                <p:cNvPr id="62" name="Rectangle 61"/>
                <p:cNvSpPr/>
                <p:nvPr/>
              </p:nvSpPr>
              <p:spPr bwMode="auto">
                <a:xfrm>
                  <a:off x="1854286" y="5435378"/>
                  <a:ext cx="211227" cy="36597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63" name="Oval 62"/>
                <p:cNvSpPr/>
                <p:nvPr/>
              </p:nvSpPr>
              <p:spPr bwMode="auto">
                <a:xfrm>
                  <a:off x="1922578" y="5579548"/>
                  <a:ext cx="74643" cy="76046"/>
                </a:xfrm>
                <a:prstGeom prst="ellipse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57" name="Rectangle 56"/>
              <p:cNvSpPr/>
              <p:nvPr/>
            </p:nvSpPr>
            <p:spPr bwMode="auto">
              <a:xfrm>
                <a:off x="5913566" y="2630178"/>
                <a:ext cx="211227" cy="36597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4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8" name="Rectangle 57"/>
              <p:cNvSpPr/>
              <p:nvPr/>
            </p:nvSpPr>
            <p:spPr bwMode="auto">
              <a:xfrm>
                <a:off x="6229612" y="2630178"/>
                <a:ext cx="211226" cy="36597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4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grpSp>
            <p:nvGrpSpPr>
              <p:cNvPr id="59" name="Group 173"/>
              <p:cNvGrpSpPr>
                <a:grpSpLocks/>
              </p:cNvGrpSpPr>
              <p:nvPr/>
            </p:nvGrpSpPr>
            <p:grpSpPr bwMode="auto">
              <a:xfrm>
                <a:off x="6544236" y="2630178"/>
                <a:ext cx="211059" cy="365970"/>
                <a:chOff x="1854286" y="5435378"/>
                <a:chExt cx="211059" cy="365970"/>
              </a:xfrm>
            </p:grpSpPr>
            <p:sp>
              <p:nvSpPr>
                <p:cNvPr id="60" name="Rectangle 59"/>
                <p:cNvSpPr/>
                <p:nvPr/>
              </p:nvSpPr>
              <p:spPr bwMode="auto">
                <a:xfrm>
                  <a:off x="1854119" y="5435378"/>
                  <a:ext cx="211226" cy="36597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61" name="Oval 60"/>
                <p:cNvSpPr/>
                <p:nvPr/>
              </p:nvSpPr>
              <p:spPr bwMode="auto">
                <a:xfrm>
                  <a:off x="1922410" y="5579548"/>
                  <a:ext cx="74644" cy="76046"/>
                </a:xfrm>
                <a:prstGeom prst="ellipse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</p:grpSp>
        <p:grpSp>
          <p:nvGrpSpPr>
            <p:cNvPr id="64" name="Group 182"/>
            <p:cNvGrpSpPr>
              <a:grpSpLocks/>
            </p:cNvGrpSpPr>
            <p:nvPr/>
          </p:nvGrpSpPr>
          <p:grpSpPr bwMode="auto">
            <a:xfrm>
              <a:off x="2281238" y="4059238"/>
              <a:ext cx="1155700" cy="365125"/>
              <a:chOff x="5599109" y="2630178"/>
              <a:chExt cx="1156186" cy="365970"/>
            </a:xfrm>
          </p:grpSpPr>
          <p:grpSp>
            <p:nvGrpSpPr>
              <p:cNvPr id="65" name="Group 183"/>
              <p:cNvGrpSpPr>
                <a:grpSpLocks/>
              </p:cNvGrpSpPr>
              <p:nvPr/>
            </p:nvGrpSpPr>
            <p:grpSpPr bwMode="auto">
              <a:xfrm>
                <a:off x="5599109" y="2630178"/>
                <a:ext cx="211059" cy="365970"/>
                <a:chOff x="1854286" y="5435378"/>
                <a:chExt cx="211059" cy="365970"/>
              </a:xfrm>
            </p:grpSpPr>
            <p:sp>
              <p:nvSpPr>
                <p:cNvPr id="71" name="Rectangle 70"/>
                <p:cNvSpPr/>
                <p:nvPr/>
              </p:nvSpPr>
              <p:spPr bwMode="auto">
                <a:xfrm>
                  <a:off x="1854286" y="5435378"/>
                  <a:ext cx="211226" cy="36597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72" name="Oval 71"/>
                <p:cNvSpPr/>
                <p:nvPr/>
              </p:nvSpPr>
              <p:spPr bwMode="auto">
                <a:xfrm>
                  <a:off x="1922577" y="5578584"/>
                  <a:ext cx="74644" cy="77967"/>
                </a:xfrm>
                <a:prstGeom prst="ellipse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66" name="Group 184"/>
              <p:cNvGrpSpPr>
                <a:grpSpLocks/>
              </p:cNvGrpSpPr>
              <p:nvPr/>
            </p:nvGrpSpPr>
            <p:grpSpPr bwMode="auto">
              <a:xfrm>
                <a:off x="5914151" y="2630178"/>
                <a:ext cx="211059" cy="365970"/>
                <a:chOff x="1854286" y="5435378"/>
                <a:chExt cx="211059" cy="365970"/>
              </a:xfrm>
            </p:grpSpPr>
            <p:sp>
              <p:nvSpPr>
                <p:cNvPr id="69" name="Rectangle 68"/>
                <p:cNvSpPr/>
                <p:nvPr/>
              </p:nvSpPr>
              <p:spPr bwMode="auto">
                <a:xfrm>
                  <a:off x="1852112" y="5435378"/>
                  <a:ext cx="211227" cy="36597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70" name="Oval 69"/>
                <p:cNvSpPr/>
                <p:nvPr/>
              </p:nvSpPr>
              <p:spPr bwMode="auto">
                <a:xfrm>
                  <a:off x="1920404" y="5578584"/>
                  <a:ext cx="74643" cy="77967"/>
                </a:xfrm>
                <a:prstGeom prst="ellipse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67" name="Rectangle 66"/>
              <p:cNvSpPr/>
              <p:nvPr/>
            </p:nvSpPr>
            <p:spPr bwMode="auto">
              <a:xfrm>
                <a:off x="6229611" y="2630178"/>
                <a:ext cx="211227" cy="36597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4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68" name="Rectangle 67"/>
              <p:cNvSpPr/>
              <p:nvPr/>
            </p:nvSpPr>
            <p:spPr bwMode="auto">
              <a:xfrm>
                <a:off x="6544068" y="2630178"/>
                <a:ext cx="211227" cy="36597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4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73" name="Group 195"/>
            <p:cNvGrpSpPr>
              <a:grpSpLocks/>
            </p:cNvGrpSpPr>
            <p:nvPr/>
          </p:nvGrpSpPr>
          <p:grpSpPr bwMode="auto">
            <a:xfrm>
              <a:off x="2281238" y="4503738"/>
              <a:ext cx="1155700" cy="366712"/>
              <a:chOff x="5599109" y="2630178"/>
              <a:chExt cx="1156186" cy="365970"/>
            </a:xfrm>
          </p:grpSpPr>
          <p:sp>
            <p:nvSpPr>
              <p:cNvPr id="74" name="Rectangle 73"/>
              <p:cNvSpPr/>
              <p:nvPr/>
            </p:nvSpPr>
            <p:spPr bwMode="auto">
              <a:xfrm>
                <a:off x="5599109" y="2630178"/>
                <a:ext cx="211226" cy="36597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4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75" name="Rectangle 74"/>
              <p:cNvSpPr/>
              <p:nvPr/>
            </p:nvSpPr>
            <p:spPr bwMode="auto">
              <a:xfrm>
                <a:off x="5913566" y="2630178"/>
                <a:ext cx="211226" cy="36597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4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76" name="Rectangle 75"/>
              <p:cNvSpPr/>
              <p:nvPr/>
            </p:nvSpPr>
            <p:spPr bwMode="auto">
              <a:xfrm>
                <a:off x="6229611" y="2630178"/>
                <a:ext cx="211227" cy="36597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4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grpSp>
            <p:nvGrpSpPr>
              <p:cNvPr id="77" name="Group 199"/>
              <p:cNvGrpSpPr>
                <a:grpSpLocks/>
              </p:cNvGrpSpPr>
              <p:nvPr/>
            </p:nvGrpSpPr>
            <p:grpSpPr bwMode="auto">
              <a:xfrm>
                <a:off x="6544236" y="2630178"/>
                <a:ext cx="211059" cy="365970"/>
                <a:chOff x="1854286" y="5435378"/>
                <a:chExt cx="211059" cy="365970"/>
              </a:xfrm>
            </p:grpSpPr>
            <p:sp>
              <p:nvSpPr>
                <p:cNvPr id="78" name="Rectangle 77"/>
                <p:cNvSpPr/>
                <p:nvPr/>
              </p:nvSpPr>
              <p:spPr bwMode="auto">
                <a:xfrm>
                  <a:off x="1854118" y="5435378"/>
                  <a:ext cx="211227" cy="36597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79" name="Oval 78"/>
                <p:cNvSpPr/>
                <p:nvPr/>
              </p:nvSpPr>
              <p:spPr bwMode="auto">
                <a:xfrm>
                  <a:off x="1922410" y="5579548"/>
                  <a:ext cx="74643" cy="76046"/>
                </a:xfrm>
                <a:prstGeom prst="ellipse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40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</p:grpSp>
        <p:cxnSp>
          <p:nvCxnSpPr>
            <p:cNvPr id="80" name="Elbow Connector 79"/>
            <p:cNvCxnSpPr/>
            <p:nvPr/>
          </p:nvCxnSpPr>
          <p:spPr bwMode="auto">
            <a:xfrm flipV="1">
              <a:off x="1855788" y="4243388"/>
              <a:ext cx="425450" cy="444500"/>
            </a:xfrm>
            <a:prstGeom prst="bentConnector3">
              <a:avLst>
                <a:gd name="adj1" fmla="val 60826"/>
              </a:avLst>
            </a:prstGeom>
            <a:ln>
              <a:headEnd type="none" w="med" len="med"/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81" name="Elbow Connector 210"/>
            <p:cNvCxnSpPr>
              <a:cxnSpLocks noChangeShapeType="1"/>
            </p:cNvCxnSpPr>
            <p:nvPr/>
          </p:nvCxnSpPr>
          <p:spPr bwMode="auto">
            <a:xfrm rot="10800000" flipV="1">
              <a:off x="654050" y="4241800"/>
              <a:ext cx="182563" cy="1400175"/>
            </a:xfrm>
            <a:prstGeom prst="bentConnector3">
              <a:avLst>
                <a:gd name="adj1" fmla="val 162051"/>
              </a:avLst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2" name="Elbow Connector 215"/>
            <p:cNvCxnSpPr>
              <a:cxnSpLocks noChangeShapeType="1"/>
            </p:cNvCxnSpPr>
            <p:nvPr/>
          </p:nvCxnSpPr>
          <p:spPr bwMode="auto">
            <a:xfrm rot="-5400000" flipH="1" flipV="1">
              <a:off x="-465138" y="5322888"/>
              <a:ext cx="2773363" cy="534988"/>
            </a:xfrm>
            <a:prstGeom prst="bentConnector4">
              <a:avLst>
                <a:gd name="adj1" fmla="val -1870"/>
                <a:gd name="adj2" fmla="val 129843"/>
              </a:avLst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3" name="Elbow Connector 224"/>
            <p:cNvCxnSpPr>
              <a:cxnSpLocks noChangeShapeType="1"/>
            </p:cNvCxnSpPr>
            <p:nvPr/>
          </p:nvCxnSpPr>
          <p:spPr bwMode="auto">
            <a:xfrm rot="16200000" flipH="1">
              <a:off x="1020763" y="4502150"/>
              <a:ext cx="992187" cy="1287463"/>
            </a:xfrm>
            <a:prstGeom prst="bentConnector4">
              <a:avLst>
                <a:gd name="adj1" fmla="val -7546"/>
                <a:gd name="adj2" fmla="val 91412"/>
              </a:avLst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4" name="Elbow Connector 229"/>
            <p:cNvCxnSpPr>
              <a:cxnSpLocks noChangeShapeType="1"/>
            </p:cNvCxnSpPr>
            <p:nvPr/>
          </p:nvCxnSpPr>
          <p:spPr bwMode="auto">
            <a:xfrm rot="16200000" flipH="1">
              <a:off x="1717675" y="5187950"/>
              <a:ext cx="2773363" cy="804863"/>
            </a:xfrm>
            <a:prstGeom prst="bentConnector4">
              <a:avLst>
                <a:gd name="adj1" fmla="val -2426"/>
                <a:gd name="adj2" fmla="val 128398"/>
              </a:avLst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6" name="Elbow Connector 85"/>
            <p:cNvCxnSpPr/>
            <p:nvPr/>
          </p:nvCxnSpPr>
          <p:spPr bwMode="auto">
            <a:xfrm rot="16200000" flipH="1">
              <a:off x="3365501" y="4616450"/>
              <a:ext cx="38100" cy="104775"/>
            </a:xfrm>
            <a:prstGeom prst="bentConnector4">
              <a:avLst>
                <a:gd name="adj1" fmla="val -251275"/>
                <a:gd name="adj2" fmla="val 316621"/>
              </a:avLst>
            </a:prstGeom>
            <a:ln>
              <a:headEnd type="none" w="med" len="med"/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91" name="TextBox 90"/>
          <p:cNvSpPr txBox="1"/>
          <p:nvPr/>
        </p:nvSpPr>
        <p:spPr>
          <a:xfrm>
            <a:off x="9144365" y="4126486"/>
            <a:ext cx="1805302" cy="83099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400"/>
              <a:t>Optimized </a:t>
            </a:r>
            <a:br>
              <a:rPr lang="en-US" sz="2400"/>
            </a:br>
            <a:r>
              <a:rPr lang="en-US" sz="2400"/>
              <a:t>Storage</a:t>
            </a:r>
          </a:p>
        </p:txBody>
      </p:sp>
      <p:grpSp>
        <p:nvGrpSpPr>
          <p:cNvPr id="92" name="Group 49"/>
          <p:cNvGrpSpPr>
            <a:grpSpLocks/>
          </p:cNvGrpSpPr>
          <p:nvPr/>
        </p:nvGrpSpPr>
        <p:grpSpPr bwMode="auto">
          <a:xfrm>
            <a:off x="9171522" y="4978831"/>
            <a:ext cx="2269257" cy="1132246"/>
            <a:chOff x="332181" y="4681572"/>
            <a:chExt cx="3342658" cy="2064406"/>
          </a:xfrm>
        </p:grpSpPr>
        <p:sp>
          <p:nvSpPr>
            <p:cNvPr id="93" name="Folded Corner 92"/>
            <p:cNvSpPr/>
            <p:nvPr/>
          </p:nvSpPr>
          <p:spPr bwMode="auto">
            <a:xfrm>
              <a:off x="332181" y="4681572"/>
              <a:ext cx="3342658" cy="2064406"/>
            </a:xfrm>
            <a:prstGeom prst="foldedCorner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/>
              </a:pPr>
              <a:endParaRPr lang="en-US" sz="105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95" name="Rectangle 94"/>
            <p:cNvSpPr/>
            <p:nvPr/>
          </p:nvSpPr>
          <p:spPr bwMode="auto">
            <a:xfrm>
              <a:off x="389348" y="4749856"/>
              <a:ext cx="2326363" cy="504986"/>
            </a:xfrm>
            <a:prstGeom prst="rect">
              <a:avLst/>
            </a:prstGeom>
            <a:solidFill>
              <a:schemeClr val="accent1"/>
            </a:solidFill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1" hangingPunct="1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/>
              </a:pPr>
              <a:r>
                <a:rPr lang="en-US" sz="900" dirty="0">
                  <a:solidFill>
                    <a:srgbClr val="000000"/>
                  </a:solidFill>
                  <a:latin typeface="Arial" charset="0"/>
                </a:rPr>
                <a:t>Page</a:t>
              </a:r>
              <a:br>
                <a:rPr lang="en-US" sz="900" dirty="0">
                  <a:solidFill>
                    <a:srgbClr val="000000"/>
                  </a:solidFill>
                  <a:latin typeface="Arial" charset="0"/>
                </a:rPr>
              </a:br>
              <a:r>
                <a:rPr lang="en-US" sz="900" dirty="0">
                  <a:solidFill>
                    <a:srgbClr val="000000"/>
                  </a:solidFill>
                  <a:latin typeface="Arial" charset="0"/>
                </a:rPr>
                <a:t>Header</a:t>
              </a:r>
            </a:p>
          </p:txBody>
        </p:sp>
        <p:grpSp>
          <p:nvGrpSpPr>
            <p:cNvPr id="96" name="Group 7"/>
            <p:cNvGrpSpPr>
              <a:grpSpLocks/>
            </p:cNvGrpSpPr>
            <p:nvPr/>
          </p:nvGrpSpPr>
          <p:grpSpPr bwMode="auto">
            <a:xfrm>
              <a:off x="1247675" y="4823303"/>
              <a:ext cx="1355362" cy="365970"/>
              <a:chOff x="1247675" y="4823303"/>
              <a:chExt cx="1355362" cy="365970"/>
            </a:xfrm>
          </p:grpSpPr>
          <p:grpSp>
            <p:nvGrpSpPr>
              <p:cNvPr id="148" name="Group 6"/>
              <p:cNvGrpSpPr>
                <a:grpSpLocks/>
              </p:cNvGrpSpPr>
              <p:nvPr/>
            </p:nvGrpSpPr>
            <p:grpSpPr bwMode="auto">
              <a:xfrm>
                <a:off x="1247675" y="4823303"/>
                <a:ext cx="211059" cy="365970"/>
                <a:chOff x="5790463" y="2643797"/>
                <a:chExt cx="211059" cy="365970"/>
              </a:xfrm>
            </p:grpSpPr>
            <p:sp>
              <p:nvSpPr>
                <p:cNvPr id="161" name="Rectangle 160"/>
                <p:cNvSpPr/>
                <p:nvPr/>
              </p:nvSpPr>
              <p:spPr bwMode="auto">
                <a:xfrm>
                  <a:off x="5791223" y="2643399"/>
                  <a:ext cx="222314" cy="366828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05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62" name="Oval 161"/>
                <p:cNvSpPr/>
                <p:nvPr/>
              </p:nvSpPr>
              <p:spPr bwMode="auto">
                <a:xfrm>
                  <a:off x="5870621" y="2787907"/>
                  <a:ext cx="74634" cy="77813"/>
                </a:xfrm>
                <a:prstGeom prst="ellipse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05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49" name="Group 149"/>
              <p:cNvGrpSpPr>
                <a:grpSpLocks/>
              </p:cNvGrpSpPr>
              <p:nvPr/>
            </p:nvGrpSpPr>
            <p:grpSpPr bwMode="auto">
              <a:xfrm>
                <a:off x="1533751" y="4823303"/>
                <a:ext cx="211059" cy="365970"/>
                <a:chOff x="5790463" y="2643797"/>
                <a:chExt cx="211059" cy="365970"/>
              </a:xfrm>
            </p:grpSpPr>
            <p:sp>
              <p:nvSpPr>
                <p:cNvPr id="159" name="Rectangle 158"/>
                <p:cNvSpPr/>
                <p:nvPr/>
              </p:nvSpPr>
              <p:spPr bwMode="auto">
                <a:xfrm>
                  <a:off x="5790980" y="2643399"/>
                  <a:ext cx="211198" cy="366828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05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60" name="Oval 159"/>
                <p:cNvSpPr/>
                <p:nvPr/>
              </p:nvSpPr>
              <p:spPr bwMode="auto">
                <a:xfrm>
                  <a:off x="5859262" y="2787907"/>
                  <a:ext cx="74635" cy="77813"/>
                </a:xfrm>
                <a:prstGeom prst="ellipse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05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50" name="Group 165"/>
              <p:cNvGrpSpPr>
                <a:grpSpLocks/>
              </p:cNvGrpSpPr>
              <p:nvPr/>
            </p:nvGrpSpPr>
            <p:grpSpPr bwMode="auto">
              <a:xfrm>
                <a:off x="1819827" y="4823303"/>
                <a:ext cx="211059" cy="365970"/>
                <a:chOff x="5790463" y="2643797"/>
                <a:chExt cx="211059" cy="365970"/>
              </a:xfrm>
            </p:grpSpPr>
            <p:sp>
              <p:nvSpPr>
                <p:cNvPr id="157" name="Rectangle 156"/>
                <p:cNvSpPr/>
                <p:nvPr/>
              </p:nvSpPr>
              <p:spPr bwMode="auto">
                <a:xfrm>
                  <a:off x="5790737" y="2643399"/>
                  <a:ext cx="211198" cy="366828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05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58" name="Oval 157"/>
                <p:cNvSpPr/>
                <p:nvPr/>
              </p:nvSpPr>
              <p:spPr bwMode="auto">
                <a:xfrm>
                  <a:off x="5859019" y="2787907"/>
                  <a:ext cx="74635" cy="7781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05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51" name="Group 172"/>
              <p:cNvGrpSpPr>
                <a:grpSpLocks/>
              </p:cNvGrpSpPr>
              <p:nvPr/>
            </p:nvGrpSpPr>
            <p:grpSpPr bwMode="auto">
              <a:xfrm>
                <a:off x="2105903" y="4823303"/>
                <a:ext cx="211059" cy="365970"/>
                <a:chOff x="5790463" y="2643797"/>
                <a:chExt cx="211059" cy="365970"/>
              </a:xfrm>
            </p:grpSpPr>
            <p:sp>
              <p:nvSpPr>
                <p:cNvPr id="155" name="Rectangle 154"/>
                <p:cNvSpPr/>
                <p:nvPr/>
              </p:nvSpPr>
              <p:spPr bwMode="auto">
                <a:xfrm>
                  <a:off x="5790494" y="2643399"/>
                  <a:ext cx="211198" cy="366828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05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56" name="Oval 155"/>
                <p:cNvSpPr/>
                <p:nvPr/>
              </p:nvSpPr>
              <p:spPr bwMode="auto">
                <a:xfrm>
                  <a:off x="5858776" y="2787907"/>
                  <a:ext cx="74635" cy="7781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05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52" name="Group 190"/>
              <p:cNvGrpSpPr>
                <a:grpSpLocks/>
              </p:cNvGrpSpPr>
              <p:nvPr/>
            </p:nvGrpSpPr>
            <p:grpSpPr bwMode="auto">
              <a:xfrm>
                <a:off x="2391978" y="4823303"/>
                <a:ext cx="211059" cy="365970"/>
                <a:chOff x="5790463" y="2643797"/>
                <a:chExt cx="211059" cy="365970"/>
              </a:xfrm>
            </p:grpSpPr>
            <p:sp>
              <p:nvSpPr>
                <p:cNvPr id="153" name="Rectangle 152"/>
                <p:cNvSpPr/>
                <p:nvPr/>
              </p:nvSpPr>
              <p:spPr bwMode="auto">
                <a:xfrm>
                  <a:off x="5790252" y="2643399"/>
                  <a:ext cx="211198" cy="366828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050" dirty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sp>
              <p:nvSpPr>
                <p:cNvPr id="154" name="Oval 153"/>
                <p:cNvSpPr/>
                <p:nvPr/>
              </p:nvSpPr>
              <p:spPr bwMode="auto">
                <a:xfrm>
                  <a:off x="5858534" y="2787907"/>
                  <a:ext cx="74635" cy="77813"/>
                </a:xfrm>
                <a:prstGeom prst="ellipse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pPr eaLnBrk="1" hangingPunct="1">
                    <a:tabLst>
                      <a:tab pos="355600" algn="l"/>
                      <a:tab pos="711200" algn="l"/>
                      <a:tab pos="1066800" algn="l"/>
                      <a:tab pos="1422400" algn="l"/>
                      <a:tab pos="1778000" algn="l"/>
                      <a:tab pos="2133600" algn="l"/>
                      <a:tab pos="2489200" algn="l"/>
                      <a:tab pos="2844800" algn="l"/>
                      <a:tab pos="3200400" algn="l"/>
                      <a:tab pos="3556000" algn="l"/>
                      <a:tab pos="3911600" algn="l"/>
                      <a:tab pos="4267200" algn="l"/>
                    </a:tabLst>
                    <a:defRPr/>
                  </a:pPr>
                  <a:endParaRPr lang="en-US" sz="105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</p:grpSp>
        </p:grpSp>
        <p:grpSp>
          <p:nvGrpSpPr>
            <p:cNvPr id="97" name="Group 225"/>
            <p:cNvGrpSpPr>
              <a:grpSpLocks/>
            </p:cNvGrpSpPr>
            <p:nvPr/>
          </p:nvGrpSpPr>
          <p:grpSpPr bwMode="auto">
            <a:xfrm>
              <a:off x="1841699" y="5614409"/>
              <a:ext cx="1765631" cy="257107"/>
              <a:chOff x="5388934" y="2903927"/>
              <a:chExt cx="3337100" cy="541672"/>
            </a:xfrm>
          </p:grpSpPr>
          <p:sp>
            <p:nvSpPr>
              <p:cNvPr id="134" name="Rectangle 133"/>
              <p:cNvSpPr/>
              <p:nvPr/>
            </p:nvSpPr>
            <p:spPr bwMode="auto">
              <a:xfrm>
                <a:off x="5390131" y="2902498"/>
                <a:ext cx="789340" cy="505185"/>
              </a:xfrm>
              <a:prstGeom prst="rect">
                <a:avLst/>
              </a:prstGeom>
              <a:solidFill>
                <a:schemeClr val="accent1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35" name="Rectangle 134"/>
              <p:cNvSpPr/>
              <p:nvPr/>
            </p:nvSpPr>
            <p:spPr bwMode="auto">
              <a:xfrm>
                <a:off x="5681256" y="2972755"/>
                <a:ext cx="213093" cy="364672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36" name="Rectangle 135"/>
              <p:cNvSpPr/>
              <p:nvPr/>
            </p:nvSpPr>
            <p:spPr bwMode="auto">
              <a:xfrm>
                <a:off x="5930364" y="2972755"/>
                <a:ext cx="210091" cy="364672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37" name="Rectangle 136"/>
              <p:cNvSpPr/>
              <p:nvPr/>
            </p:nvSpPr>
            <p:spPr bwMode="auto">
              <a:xfrm>
                <a:off x="6170468" y="2902498"/>
                <a:ext cx="207089" cy="505185"/>
              </a:xfrm>
              <a:prstGeom prst="rect">
                <a:avLst/>
              </a:prstGeom>
              <a:solidFill>
                <a:schemeClr val="accent6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38" name="Rectangle 137"/>
              <p:cNvSpPr/>
              <p:nvPr/>
            </p:nvSpPr>
            <p:spPr bwMode="auto">
              <a:xfrm>
                <a:off x="6377556" y="2902498"/>
                <a:ext cx="207090" cy="505185"/>
              </a:xfrm>
              <a:prstGeom prst="rect">
                <a:avLst/>
              </a:prstGeom>
              <a:solidFill>
                <a:schemeClr val="accent6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3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39" name="Rectangle 138"/>
              <p:cNvSpPr/>
              <p:nvPr/>
            </p:nvSpPr>
            <p:spPr bwMode="auto">
              <a:xfrm rot="16200000">
                <a:off x="6408587" y="3069553"/>
                <a:ext cx="505185" cy="171075"/>
              </a:xfrm>
              <a:prstGeom prst="rect">
                <a:avLst/>
              </a:prstGeom>
              <a:solidFill>
                <a:schemeClr val="accent6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3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40" name="Rectangle 139"/>
              <p:cNvSpPr/>
              <p:nvPr/>
            </p:nvSpPr>
            <p:spPr bwMode="auto">
              <a:xfrm>
                <a:off x="6740714" y="2902498"/>
                <a:ext cx="501216" cy="505185"/>
              </a:xfrm>
              <a:prstGeom prst="rect">
                <a:avLst/>
              </a:prstGeom>
              <a:solidFill>
                <a:schemeClr val="accent2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41" name="Rectangle 140"/>
              <p:cNvSpPr/>
              <p:nvPr/>
            </p:nvSpPr>
            <p:spPr bwMode="auto">
              <a:xfrm>
                <a:off x="7241930" y="2902498"/>
                <a:ext cx="1449627" cy="505185"/>
              </a:xfrm>
              <a:prstGeom prst="rect">
                <a:avLst/>
              </a:prstGeom>
              <a:solidFill>
                <a:schemeClr val="accent2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cxnSp>
            <p:nvCxnSpPr>
              <p:cNvPr id="142" name="Elbow Connector 236"/>
              <p:cNvCxnSpPr>
                <a:cxnSpLocks noChangeShapeType="1"/>
              </p:cNvCxnSpPr>
              <p:nvPr/>
            </p:nvCxnSpPr>
            <p:spPr bwMode="auto">
              <a:xfrm rot="16200000" flipH="1">
                <a:off x="6391342" y="2596151"/>
                <a:ext cx="251461" cy="1447434"/>
              </a:xfrm>
              <a:prstGeom prst="bentConnector3">
                <a:avLst>
                  <a:gd name="adj1" fmla="val 190907"/>
                </a:avLst>
              </a:prstGeom>
              <a:noFill/>
              <a:ln w="12700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43" name="Elbow Connector 237"/>
              <p:cNvCxnSpPr>
                <a:cxnSpLocks noChangeShapeType="1"/>
              </p:cNvCxnSpPr>
              <p:nvPr/>
            </p:nvCxnSpPr>
            <p:spPr bwMode="auto">
              <a:xfrm rot="16200000" flipH="1">
                <a:off x="7234134" y="1990275"/>
                <a:ext cx="251463" cy="2659185"/>
              </a:xfrm>
              <a:prstGeom prst="bentConnector3">
                <a:avLst>
                  <a:gd name="adj1" fmla="val 246306"/>
                </a:avLst>
              </a:prstGeom>
              <a:noFill/>
              <a:ln w="12700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44" name="Oval 143"/>
              <p:cNvSpPr/>
              <p:nvPr/>
            </p:nvSpPr>
            <p:spPr bwMode="auto">
              <a:xfrm>
                <a:off x="5756289" y="3116617"/>
                <a:ext cx="75031" cy="76948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45" name="Oval 144"/>
              <p:cNvSpPr/>
              <p:nvPr/>
            </p:nvSpPr>
            <p:spPr bwMode="auto">
              <a:xfrm>
                <a:off x="5993390" y="3116617"/>
                <a:ext cx="75033" cy="76948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46" name="Oval 145"/>
              <p:cNvSpPr/>
              <p:nvPr/>
            </p:nvSpPr>
            <p:spPr bwMode="auto">
              <a:xfrm>
                <a:off x="7202914" y="3367536"/>
                <a:ext cx="75031" cy="7695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47" name="Oval 146"/>
              <p:cNvSpPr/>
              <p:nvPr/>
            </p:nvSpPr>
            <p:spPr bwMode="auto">
              <a:xfrm>
                <a:off x="8652540" y="3367536"/>
                <a:ext cx="72031" cy="7695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98" name="Group 205"/>
            <p:cNvGrpSpPr>
              <a:grpSpLocks/>
            </p:cNvGrpSpPr>
            <p:nvPr/>
          </p:nvGrpSpPr>
          <p:grpSpPr bwMode="auto">
            <a:xfrm>
              <a:off x="449334" y="5614409"/>
              <a:ext cx="1411371" cy="257107"/>
              <a:chOff x="5388934" y="2903927"/>
              <a:chExt cx="2667537" cy="541672"/>
            </a:xfrm>
          </p:grpSpPr>
          <p:sp>
            <p:nvSpPr>
              <p:cNvPr id="120" name="Rectangle 119"/>
              <p:cNvSpPr/>
              <p:nvPr/>
            </p:nvSpPr>
            <p:spPr bwMode="auto">
              <a:xfrm>
                <a:off x="5389607" y="2902498"/>
                <a:ext cx="789342" cy="505185"/>
              </a:xfrm>
              <a:prstGeom prst="rect">
                <a:avLst/>
              </a:prstGeom>
              <a:solidFill>
                <a:schemeClr val="accent1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21" name="Rectangle 120"/>
              <p:cNvSpPr/>
              <p:nvPr/>
            </p:nvSpPr>
            <p:spPr bwMode="auto">
              <a:xfrm>
                <a:off x="5683734" y="2972755"/>
                <a:ext cx="210091" cy="364672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22" name="Rectangle 121"/>
              <p:cNvSpPr/>
              <p:nvPr/>
            </p:nvSpPr>
            <p:spPr bwMode="auto">
              <a:xfrm>
                <a:off x="5929841" y="2972755"/>
                <a:ext cx="213093" cy="364672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23" name="Rectangle 122"/>
              <p:cNvSpPr/>
              <p:nvPr/>
            </p:nvSpPr>
            <p:spPr bwMode="auto">
              <a:xfrm>
                <a:off x="6169945" y="2902498"/>
                <a:ext cx="210091" cy="505185"/>
              </a:xfrm>
              <a:prstGeom prst="rect">
                <a:avLst/>
              </a:prstGeom>
              <a:solidFill>
                <a:schemeClr val="accent6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24" name="Rectangle 123"/>
              <p:cNvSpPr/>
              <p:nvPr/>
            </p:nvSpPr>
            <p:spPr bwMode="auto">
              <a:xfrm>
                <a:off x="6380036" y="2902498"/>
                <a:ext cx="207091" cy="505185"/>
              </a:xfrm>
              <a:prstGeom prst="rect">
                <a:avLst/>
              </a:prstGeom>
              <a:solidFill>
                <a:schemeClr val="accent6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3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25" name="Rectangle 124"/>
              <p:cNvSpPr/>
              <p:nvPr/>
            </p:nvSpPr>
            <p:spPr bwMode="auto">
              <a:xfrm rot="16200000">
                <a:off x="6409567" y="3068052"/>
                <a:ext cx="505185" cy="174075"/>
              </a:xfrm>
              <a:prstGeom prst="rect">
                <a:avLst/>
              </a:prstGeom>
              <a:solidFill>
                <a:schemeClr val="accent6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3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26" name="Rectangle 125"/>
              <p:cNvSpPr/>
              <p:nvPr/>
            </p:nvSpPr>
            <p:spPr bwMode="auto">
              <a:xfrm>
                <a:off x="6740191" y="2902498"/>
                <a:ext cx="501218" cy="505185"/>
              </a:xfrm>
              <a:prstGeom prst="rect">
                <a:avLst/>
              </a:prstGeom>
              <a:solidFill>
                <a:schemeClr val="accent2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27" name="Rectangle 126"/>
              <p:cNvSpPr/>
              <p:nvPr/>
            </p:nvSpPr>
            <p:spPr bwMode="auto">
              <a:xfrm>
                <a:off x="7241409" y="2902498"/>
                <a:ext cx="783338" cy="505185"/>
              </a:xfrm>
              <a:prstGeom prst="rect">
                <a:avLst/>
              </a:prstGeom>
              <a:solidFill>
                <a:schemeClr val="accent2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cxnSp>
            <p:nvCxnSpPr>
              <p:cNvPr id="128" name="Elbow Connector 218"/>
              <p:cNvCxnSpPr>
                <a:cxnSpLocks noChangeShapeType="1"/>
              </p:cNvCxnSpPr>
              <p:nvPr/>
            </p:nvCxnSpPr>
            <p:spPr bwMode="auto">
              <a:xfrm rot="16200000" flipH="1">
                <a:off x="6391342" y="2596151"/>
                <a:ext cx="251461" cy="1447434"/>
              </a:xfrm>
              <a:prstGeom prst="bentConnector3">
                <a:avLst>
                  <a:gd name="adj1" fmla="val 190907"/>
                </a:avLst>
              </a:prstGeom>
              <a:noFill/>
              <a:ln w="12700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29" name="Elbow Connector 219"/>
              <p:cNvCxnSpPr>
                <a:cxnSpLocks noChangeShapeType="1"/>
              </p:cNvCxnSpPr>
              <p:nvPr/>
            </p:nvCxnSpPr>
            <p:spPr bwMode="auto">
              <a:xfrm rot="16200000" flipH="1">
                <a:off x="6899354" y="2325057"/>
                <a:ext cx="251461" cy="1989622"/>
              </a:xfrm>
              <a:prstGeom prst="bentConnector3">
                <a:avLst>
                  <a:gd name="adj1" fmla="val 241412"/>
                </a:avLst>
              </a:prstGeom>
              <a:noFill/>
              <a:ln w="12700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30" name="Oval 129"/>
              <p:cNvSpPr/>
              <p:nvPr/>
            </p:nvSpPr>
            <p:spPr bwMode="auto">
              <a:xfrm>
                <a:off x="5758768" y="3116617"/>
                <a:ext cx="72031" cy="76948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31" name="Oval 130"/>
              <p:cNvSpPr/>
              <p:nvPr/>
            </p:nvSpPr>
            <p:spPr bwMode="auto">
              <a:xfrm>
                <a:off x="5995869" y="3116617"/>
                <a:ext cx="72031" cy="76948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32" name="Oval 131"/>
              <p:cNvSpPr/>
              <p:nvPr/>
            </p:nvSpPr>
            <p:spPr bwMode="auto">
              <a:xfrm>
                <a:off x="7205394" y="3367536"/>
                <a:ext cx="72031" cy="7695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33" name="Oval 132"/>
              <p:cNvSpPr/>
              <p:nvPr/>
            </p:nvSpPr>
            <p:spPr bwMode="auto">
              <a:xfrm>
                <a:off x="7985731" y="3367536"/>
                <a:ext cx="72031" cy="7695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sp>
          <p:nvSpPr>
            <p:cNvPr id="99" name="Oval 98"/>
            <p:cNvSpPr/>
            <p:nvPr/>
          </p:nvSpPr>
          <p:spPr bwMode="auto">
            <a:xfrm>
              <a:off x="424283" y="5581971"/>
              <a:ext cx="38111" cy="36524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/>
              </a:pPr>
              <a:endParaRPr lang="en-US" sz="105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00" name="Oval 99"/>
            <p:cNvSpPr/>
            <p:nvPr/>
          </p:nvSpPr>
          <p:spPr bwMode="auto">
            <a:xfrm>
              <a:off x="1829629" y="5583558"/>
              <a:ext cx="39699" cy="36525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/>
              </a:pPr>
              <a:endParaRPr lang="en-US" sz="1050">
                <a:solidFill>
                  <a:srgbClr val="000000"/>
                </a:solidFill>
                <a:latin typeface="Arial" charset="0"/>
              </a:endParaRPr>
            </a:p>
          </p:txBody>
        </p:sp>
        <p:cxnSp>
          <p:nvCxnSpPr>
            <p:cNvPr id="101" name="Elbow Connector 246"/>
            <p:cNvCxnSpPr>
              <a:cxnSpLocks noChangeShapeType="1"/>
            </p:cNvCxnSpPr>
            <p:nvPr/>
          </p:nvCxnSpPr>
          <p:spPr bwMode="auto">
            <a:xfrm rot="5400000">
              <a:off x="629253" y="4858371"/>
              <a:ext cx="537614" cy="910289"/>
            </a:xfrm>
            <a:prstGeom prst="bentConnector3">
              <a:avLst>
                <a:gd name="adj1" fmla="val 70009"/>
              </a:avLst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" name="Elbow Connector 251"/>
            <p:cNvCxnSpPr>
              <a:cxnSpLocks noChangeShapeType="1"/>
            </p:cNvCxnSpPr>
            <p:nvPr/>
          </p:nvCxnSpPr>
          <p:spPr bwMode="auto">
            <a:xfrm rot="16200000" flipH="1">
              <a:off x="1475041" y="5208946"/>
              <a:ext cx="538580" cy="210103"/>
            </a:xfrm>
            <a:prstGeom prst="bentConnector3">
              <a:avLst>
                <a:gd name="adj1" fmla="val 50000"/>
              </a:avLst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03" name="Group 254"/>
            <p:cNvGrpSpPr>
              <a:grpSpLocks/>
            </p:cNvGrpSpPr>
            <p:nvPr/>
          </p:nvGrpSpPr>
          <p:grpSpPr bwMode="auto">
            <a:xfrm>
              <a:off x="457364" y="6171975"/>
              <a:ext cx="2362953" cy="257107"/>
              <a:chOff x="5388934" y="2903927"/>
              <a:chExt cx="4466058" cy="541672"/>
            </a:xfrm>
          </p:grpSpPr>
          <p:sp>
            <p:nvSpPr>
              <p:cNvPr id="106" name="Rectangle 105"/>
              <p:cNvSpPr/>
              <p:nvPr/>
            </p:nvSpPr>
            <p:spPr bwMode="auto">
              <a:xfrm>
                <a:off x="5389437" y="2905474"/>
                <a:ext cx="789340" cy="501841"/>
              </a:xfrm>
              <a:prstGeom prst="rect">
                <a:avLst/>
              </a:prstGeom>
              <a:solidFill>
                <a:schemeClr val="accent1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7" name="Rectangle 106"/>
              <p:cNvSpPr/>
              <p:nvPr/>
            </p:nvSpPr>
            <p:spPr bwMode="auto">
              <a:xfrm>
                <a:off x="5683564" y="2972386"/>
                <a:ext cx="210091" cy="36467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8" name="Rectangle 107"/>
              <p:cNvSpPr/>
              <p:nvPr/>
            </p:nvSpPr>
            <p:spPr bwMode="auto">
              <a:xfrm>
                <a:off x="5929671" y="2972386"/>
                <a:ext cx="213091" cy="36467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09" name="Rectangle 108"/>
              <p:cNvSpPr/>
              <p:nvPr/>
            </p:nvSpPr>
            <p:spPr bwMode="auto">
              <a:xfrm>
                <a:off x="6169774" y="2905474"/>
                <a:ext cx="210091" cy="501841"/>
              </a:xfrm>
              <a:prstGeom prst="rect">
                <a:avLst/>
              </a:prstGeom>
              <a:solidFill>
                <a:schemeClr val="accent6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10" name="Rectangle 109"/>
              <p:cNvSpPr/>
              <p:nvPr/>
            </p:nvSpPr>
            <p:spPr bwMode="auto">
              <a:xfrm>
                <a:off x="6379865" y="2905474"/>
                <a:ext cx="207089" cy="501841"/>
              </a:xfrm>
              <a:prstGeom prst="rect">
                <a:avLst/>
              </a:prstGeom>
              <a:solidFill>
                <a:schemeClr val="accent6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3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11" name="Rectangle 110"/>
              <p:cNvSpPr/>
              <p:nvPr/>
            </p:nvSpPr>
            <p:spPr bwMode="auto">
              <a:xfrm rot="16200000">
                <a:off x="6411066" y="3069357"/>
                <a:ext cx="501841" cy="174075"/>
              </a:xfrm>
              <a:prstGeom prst="rect">
                <a:avLst/>
              </a:prstGeom>
              <a:solidFill>
                <a:schemeClr val="accent6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30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12" name="Rectangle 111"/>
              <p:cNvSpPr/>
              <p:nvPr/>
            </p:nvSpPr>
            <p:spPr bwMode="auto">
              <a:xfrm>
                <a:off x="6740021" y="2905474"/>
                <a:ext cx="2289989" cy="501841"/>
              </a:xfrm>
              <a:prstGeom prst="rect">
                <a:avLst/>
              </a:prstGeom>
              <a:solidFill>
                <a:schemeClr val="accent2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13" name="Rectangle 112"/>
              <p:cNvSpPr/>
              <p:nvPr/>
            </p:nvSpPr>
            <p:spPr bwMode="auto">
              <a:xfrm>
                <a:off x="9039015" y="2905474"/>
                <a:ext cx="783338" cy="501841"/>
              </a:xfrm>
              <a:prstGeom prst="rect">
                <a:avLst/>
              </a:prstGeom>
              <a:solidFill>
                <a:schemeClr val="accent2"/>
              </a:solidFill>
              <a:ln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cxnSp>
            <p:nvCxnSpPr>
              <p:cNvPr id="114" name="Elbow Connector 264"/>
              <p:cNvCxnSpPr>
                <a:cxnSpLocks noChangeShapeType="1"/>
              </p:cNvCxnSpPr>
              <p:nvPr/>
            </p:nvCxnSpPr>
            <p:spPr bwMode="auto">
              <a:xfrm rot="16200000" flipH="1">
                <a:off x="7282984" y="1704508"/>
                <a:ext cx="251463" cy="3230720"/>
              </a:xfrm>
              <a:prstGeom prst="bentConnector3">
                <a:avLst>
                  <a:gd name="adj1" fmla="val 291523"/>
                </a:avLst>
              </a:prstGeom>
              <a:noFill/>
              <a:ln w="12700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15" name="Elbow Connector 265"/>
              <p:cNvCxnSpPr>
                <a:cxnSpLocks noChangeShapeType="1"/>
              </p:cNvCxnSpPr>
              <p:nvPr/>
            </p:nvCxnSpPr>
            <p:spPr bwMode="auto">
              <a:xfrm rot="16200000" flipH="1">
                <a:off x="7798613" y="1425796"/>
                <a:ext cx="251463" cy="3788143"/>
              </a:xfrm>
              <a:prstGeom prst="bentConnector3">
                <a:avLst>
                  <a:gd name="adj1" fmla="val 211796"/>
                </a:avLst>
              </a:prstGeom>
              <a:noFill/>
              <a:ln w="12700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16" name="Oval 115"/>
              <p:cNvSpPr/>
              <p:nvPr/>
            </p:nvSpPr>
            <p:spPr bwMode="auto">
              <a:xfrm>
                <a:off x="5758596" y="3116246"/>
                <a:ext cx="72031" cy="7695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17" name="Oval 116"/>
              <p:cNvSpPr/>
              <p:nvPr/>
            </p:nvSpPr>
            <p:spPr bwMode="auto">
              <a:xfrm>
                <a:off x="5992697" y="3116246"/>
                <a:ext cx="75033" cy="7695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18" name="Oval 117"/>
              <p:cNvSpPr/>
              <p:nvPr/>
            </p:nvSpPr>
            <p:spPr bwMode="auto">
              <a:xfrm>
                <a:off x="8987992" y="3367167"/>
                <a:ext cx="72031" cy="76948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19" name="Oval 118"/>
              <p:cNvSpPr/>
              <p:nvPr/>
            </p:nvSpPr>
            <p:spPr bwMode="auto">
              <a:xfrm>
                <a:off x="9783337" y="3367167"/>
                <a:ext cx="72031" cy="76948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hangingPunct="1">
                  <a:tabLst>
                    <a:tab pos="355600" algn="l"/>
                    <a:tab pos="711200" algn="l"/>
                    <a:tab pos="1066800" algn="l"/>
                    <a:tab pos="1422400" algn="l"/>
                    <a:tab pos="1778000" algn="l"/>
                    <a:tab pos="2133600" algn="l"/>
                    <a:tab pos="2489200" algn="l"/>
                    <a:tab pos="2844800" algn="l"/>
                    <a:tab pos="3200400" algn="l"/>
                    <a:tab pos="3556000" algn="l"/>
                    <a:tab pos="3911600" algn="l"/>
                    <a:tab pos="4267200" algn="l"/>
                  </a:tabLst>
                  <a:defRPr/>
                </a:pPr>
                <a:endParaRPr lang="en-US" sz="105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sp>
          <p:nvSpPr>
            <p:cNvPr id="104" name="Oval 103"/>
            <p:cNvSpPr/>
            <p:nvPr/>
          </p:nvSpPr>
          <p:spPr bwMode="auto">
            <a:xfrm>
              <a:off x="432223" y="6123480"/>
              <a:ext cx="38111" cy="36525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/>
              </a:pPr>
              <a:endParaRPr lang="en-US" sz="1050">
                <a:solidFill>
                  <a:srgbClr val="000000"/>
                </a:solidFill>
                <a:latin typeface="Arial" charset="0"/>
              </a:endParaRPr>
            </a:p>
          </p:txBody>
        </p:sp>
        <p:cxnSp>
          <p:nvCxnSpPr>
            <p:cNvPr id="105" name="Elbow Connector 271"/>
            <p:cNvCxnSpPr>
              <a:cxnSpLocks noChangeShapeType="1"/>
            </p:cNvCxnSpPr>
            <p:nvPr/>
          </p:nvCxnSpPr>
          <p:spPr bwMode="auto">
            <a:xfrm rot="5400000">
              <a:off x="916275" y="4560026"/>
              <a:ext cx="1096551" cy="2065914"/>
            </a:xfrm>
            <a:prstGeom prst="bentConnector4">
              <a:avLst>
                <a:gd name="adj1" fmla="val 29171"/>
                <a:gd name="adj2" fmla="val 103454"/>
              </a:avLst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607600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>
          <a:xfrm>
            <a:off x="515937" y="637381"/>
            <a:ext cx="5140326" cy="1325563"/>
          </a:xfrm>
        </p:spPr>
        <p:txBody>
          <a:bodyPr/>
          <a:lstStyle/>
          <a:p>
            <a:r>
              <a:rPr lang="en-US" dirty="0"/>
              <a:t>Conceptual SQL Evaluation</a:t>
            </a:r>
          </a:p>
        </p:txBody>
      </p:sp>
      <p:sp>
        <p:nvSpPr>
          <p:cNvPr id="68611" name="Rectangle 3"/>
          <p:cNvSpPr>
            <a:spLocks noChangeArrowheads="1"/>
          </p:cNvSpPr>
          <p:nvPr/>
        </p:nvSpPr>
        <p:spPr bwMode="auto">
          <a:xfrm>
            <a:off x="5921375" y="733424"/>
            <a:ext cx="4975225" cy="16287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>
            <a:spAutoFit/>
          </a:bodyPr>
          <a:lstStyle/>
          <a:p>
            <a:r>
              <a:rPr lang="en-US" sz="2000" dirty="0"/>
              <a:t>SELECT        [DISTINCT]  </a:t>
            </a:r>
            <a:r>
              <a:rPr lang="en-US" sz="2000" i="1" dirty="0"/>
              <a:t>target-list</a:t>
            </a:r>
            <a:endParaRPr lang="en-US" sz="2000" dirty="0"/>
          </a:p>
          <a:p>
            <a:r>
              <a:rPr lang="en-US" sz="2000" dirty="0"/>
              <a:t>FROM         </a:t>
            </a:r>
            <a:r>
              <a:rPr lang="en-US" sz="2000" i="1" dirty="0"/>
              <a:t>relation-list</a:t>
            </a:r>
            <a:endParaRPr lang="en-US" sz="2000" dirty="0"/>
          </a:p>
          <a:p>
            <a:r>
              <a:rPr lang="en-US" sz="2000" dirty="0"/>
              <a:t>WHERE        </a:t>
            </a:r>
            <a:r>
              <a:rPr lang="en-US" sz="2000" i="1" dirty="0"/>
              <a:t>qualification</a:t>
            </a:r>
          </a:p>
          <a:p>
            <a:r>
              <a:rPr lang="en-US" sz="2000" dirty="0"/>
              <a:t>GROUP BY  </a:t>
            </a:r>
            <a:r>
              <a:rPr lang="en-US" sz="2000" i="1" dirty="0"/>
              <a:t>grouping-list</a:t>
            </a:r>
          </a:p>
          <a:p>
            <a:r>
              <a:rPr lang="en-US" sz="2000" dirty="0"/>
              <a:t>HAVING      </a:t>
            </a:r>
            <a:r>
              <a:rPr lang="en-US" sz="2000" i="1" dirty="0"/>
              <a:t>group-qualification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4191" y="2287865"/>
            <a:ext cx="4104009" cy="92333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Try Queries Here</a:t>
            </a:r>
          </a:p>
          <a:p>
            <a:r>
              <a:rPr lang="en-US" dirty="0">
                <a:hlinkClick r:id="rId3"/>
              </a:rPr>
              <a:t>http://sqlfiddle.com/#!17/67109/12</a:t>
            </a:r>
            <a:endParaRPr lang="en-US" dirty="0"/>
          </a:p>
          <a:p>
            <a:endParaRPr lang="en-US" dirty="0"/>
          </a:p>
        </p:txBody>
      </p:sp>
      <p:sp>
        <p:nvSpPr>
          <p:cNvPr id="25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1234440" y="6453189"/>
            <a:ext cx="2895600" cy="403225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endParaRPr lang="en-US" sz="1200">
              <a:solidFill>
                <a:schemeClr val="tx1"/>
              </a:solidFill>
              <a:latin typeface="Times New Roman" charset="0"/>
            </a:endParaRPr>
          </a:p>
          <a:p>
            <a:endParaRPr lang="en-US" sz="1200">
              <a:solidFill>
                <a:schemeClr val="tx2"/>
              </a:solidFill>
              <a:latin typeface="Times New Roman" charset="0"/>
            </a:endParaRPr>
          </a:p>
        </p:txBody>
      </p:sp>
      <p:sp>
        <p:nvSpPr>
          <p:cNvPr id="26" name="Oval 4"/>
          <p:cNvSpPr>
            <a:spLocks noChangeArrowheads="1"/>
          </p:cNvSpPr>
          <p:nvPr/>
        </p:nvSpPr>
        <p:spPr bwMode="auto">
          <a:xfrm>
            <a:off x="4206240" y="3276600"/>
            <a:ext cx="1752600" cy="6096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pPr algn="ctr"/>
            <a:r>
              <a:rPr lang="en-US" sz="2000" dirty="0"/>
              <a:t>GROUP BY</a:t>
            </a:r>
          </a:p>
        </p:txBody>
      </p:sp>
      <p:sp>
        <p:nvSpPr>
          <p:cNvPr id="27" name="Text Box 5"/>
          <p:cNvSpPr txBox="1">
            <a:spLocks noChangeArrowheads="1"/>
          </p:cNvSpPr>
          <p:nvPr/>
        </p:nvSpPr>
        <p:spPr bwMode="auto">
          <a:xfrm>
            <a:off x="1258601" y="5718718"/>
            <a:ext cx="2452339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2000" b="1" i="1" dirty="0">
                <a:solidFill>
                  <a:schemeClr val="tx1"/>
                </a:solidFill>
              </a:rPr>
              <a:t>One or more tables to use </a:t>
            </a:r>
          </a:p>
          <a:p>
            <a:r>
              <a:rPr lang="en-US" sz="2000" b="1" i="1" dirty="0">
                <a:solidFill>
                  <a:schemeClr val="tx1"/>
                </a:solidFill>
              </a:rPr>
              <a:t>(</a:t>
            </a:r>
            <a:r>
              <a:rPr lang="en-US" altLang="zh-CN" sz="2000" b="1" i="1" dirty="0">
                <a:solidFill>
                  <a:schemeClr val="tx1"/>
                </a:solidFill>
              </a:rPr>
              <a:t>outer</a:t>
            </a:r>
            <a:r>
              <a:rPr lang="zh-CN" alt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>
                <a:solidFill>
                  <a:schemeClr val="tx1"/>
                </a:solidFill>
              </a:rPr>
              <a:t>product </a:t>
            </a:r>
            <a:r>
              <a:rPr lang="mr-IN" sz="2000" b="1" i="1" dirty="0">
                <a:solidFill>
                  <a:schemeClr val="tx1"/>
                </a:solidFill>
              </a:rPr>
              <a:t>…</a:t>
            </a:r>
            <a:r>
              <a:rPr lang="en-US" sz="2000" b="1" i="1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28" name="Text Box 6"/>
          <p:cNvSpPr txBox="1">
            <a:spLocks noChangeArrowheads="1"/>
          </p:cNvSpPr>
          <p:nvPr/>
        </p:nvSpPr>
        <p:spPr bwMode="auto">
          <a:xfrm>
            <a:off x="1234440" y="4648201"/>
            <a:ext cx="259080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2000" b="1" i="1">
                <a:solidFill>
                  <a:schemeClr val="tx1"/>
                </a:solidFill>
              </a:rPr>
              <a:t>Apply selections</a:t>
            </a:r>
          </a:p>
          <a:p>
            <a:r>
              <a:rPr lang="en-US" sz="2000" b="1" i="1">
                <a:solidFill>
                  <a:schemeClr val="tx1"/>
                </a:solidFill>
              </a:rPr>
              <a:t>(eliminate rows)</a:t>
            </a:r>
          </a:p>
        </p:txBody>
      </p:sp>
      <p:sp>
        <p:nvSpPr>
          <p:cNvPr id="29" name="Text Box 7"/>
          <p:cNvSpPr txBox="1">
            <a:spLocks noChangeArrowheads="1"/>
          </p:cNvSpPr>
          <p:nvPr/>
        </p:nvSpPr>
        <p:spPr bwMode="auto">
          <a:xfrm>
            <a:off x="9006840" y="4389440"/>
            <a:ext cx="3124200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2000" b="1" i="1" dirty="0">
                <a:solidFill>
                  <a:schemeClr val="tx1"/>
                </a:solidFill>
              </a:rPr>
              <a:t>Project away columns</a:t>
            </a:r>
          </a:p>
          <a:p>
            <a:r>
              <a:rPr lang="en-US" sz="2000" b="1" i="1" dirty="0">
                <a:solidFill>
                  <a:schemeClr val="tx1"/>
                </a:solidFill>
              </a:rPr>
              <a:t>(just keep those used in SELECT, GBY, HAVING)</a:t>
            </a:r>
          </a:p>
        </p:txBody>
      </p:sp>
      <p:sp>
        <p:nvSpPr>
          <p:cNvPr id="30" name="Oval 8"/>
          <p:cNvSpPr>
            <a:spLocks noChangeArrowheads="1"/>
          </p:cNvSpPr>
          <p:nvPr/>
        </p:nvSpPr>
        <p:spPr bwMode="auto">
          <a:xfrm>
            <a:off x="4206240" y="4648200"/>
            <a:ext cx="1752600" cy="6096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pPr algn="ctr"/>
            <a:r>
              <a:rPr lang="en-US" sz="2000"/>
              <a:t>WHERE</a:t>
            </a:r>
          </a:p>
        </p:txBody>
      </p:sp>
      <p:sp>
        <p:nvSpPr>
          <p:cNvPr id="31" name="Oval 9"/>
          <p:cNvSpPr>
            <a:spLocks noChangeArrowheads="1"/>
          </p:cNvSpPr>
          <p:nvPr/>
        </p:nvSpPr>
        <p:spPr bwMode="auto">
          <a:xfrm>
            <a:off x="4130040" y="5867400"/>
            <a:ext cx="1752600" cy="6096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pPr algn="ctr"/>
            <a:r>
              <a:rPr lang="en-US" sz="2000"/>
              <a:t>FROM</a:t>
            </a:r>
          </a:p>
        </p:txBody>
      </p:sp>
      <p:sp>
        <p:nvSpPr>
          <p:cNvPr id="32" name="Oval 10"/>
          <p:cNvSpPr>
            <a:spLocks noChangeArrowheads="1"/>
          </p:cNvSpPr>
          <p:nvPr/>
        </p:nvSpPr>
        <p:spPr bwMode="auto">
          <a:xfrm>
            <a:off x="7025640" y="5867400"/>
            <a:ext cx="1752600" cy="6096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pPr algn="ctr"/>
            <a:r>
              <a:rPr lang="en-US" sz="2000" dirty="0"/>
              <a:t>HAVING</a:t>
            </a:r>
          </a:p>
        </p:txBody>
      </p:sp>
      <p:sp>
        <p:nvSpPr>
          <p:cNvPr id="33" name="Text Box 11"/>
          <p:cNvSpPr txBox="1">
            <a:spLocks noChangeArrowheads="1"/>
          </p:cNvSpPr>
          <p:nvPr/>
        </p:nvSpPr>
        <p:spPr bwMode="auto">
          <a:xfrm>
            <a:off x="1805941" y="3249839"/>
            <a:ext cx="182880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2000" b="1" i="1">
                <a:solidFill>
                  <a:schemeClr val="tx1"/>
                </a:solidFill>
              </a:rPr>
              <a:t>Form groups &amp; aggregate</a:t>
            </a:r>
          </a:p>
        </p:txBody>
      </p:sp>
      <p:sp>
        <p:nvSpPr>
          <p:cNvPr id="34" name="Oval 12"/>
          <p:cNvSpPr>
            <a:spLocks noChangeArrowheads="1"/>
          </p:cNvSpPr>
          <p:nvPr/>
        </p:nvSpPr>
        <p:spPr bwMode="auto">
          <a:xfrm>
            <a:off x="7025640" y="4648200"/>
            <a:ext cx="1752600" cy="6096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pPr algn="ctr"/>
            <a:r>
              <a:rPr lang="en-US" sz="2000" dirty="0"/>
              <a:t>SELECT</a:t>
            </a:r>
          </a:p>
        </p:txBody>
      </p:sp>
      <p:sp>
        <p:nvSpPr>
          <p:cNvPr id="35" name="Text Box 13"/>
          <p:cNvSpPr txBox="1">
            <a:spLocks noChangeArrowheads="1"/>
          </p:cNvSpPr>
          <p:nvPr/>
        </p:nvSpPr>
        <p:spPr bwMode="auto">
          <a:xfrm>
            <a:off x="9006840" y="5718718"/>
            <a:ext cx="137160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2000" b="1" i="1">
                <a:solidFill>
                  <a:schemeClr val="tx1"/>
                </a:solidFill>
              </a:rPr>
              <a:t>Eliminate groups</a:t>
            </a:r>
          </a:p>
        </p:txBody>
      </p:sp>
      <p:sp>
        <p:nvSpPr>
          <p:cNvPr id="36" name="Oval 14"/>
          <p:cNvSpPr>
            <a:spLocks noChangeArrowheads="1"/>
          </p:cNvSpPr>
          <p:nvPr/>
        </p:nvSpPr>
        <p:spPr bwMode="auto">
          <a:xfrm>
            <a:off x="7025640" y="3276600"/>
            <a:ext cx="1752600" cy="6096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pPr algn="ctr"/>
            <a:r>
              <a:rPr lang="en-US" sz="2000" dirty="0"/>
              <a:t>[DISTINCT]</a:t>
            </a:r>
          </a:p>
        </p:txBody>
      </p:sp>
      <p:sp>
        <p:nvSpPr>
          <p:cNvPr id="37" name="Text Box 15"/>
          <p:cNvSpPr txBox="1">
            <a:spLocks noChangeArrowheads="1"/>
          </p:cNvSpPr>
          <p:nvPr/>
        </p:nvSpPr>
        <p:spPr bwMode="auto">
          <a:xfrm>
            <a:off x="9006840" y="3276601"/>
            <a:ext cx="137160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2000" b="1" i="1">
                <a:solidFill>
                  <a:schemeClr val="tx1"/>
                </a:solidFill>
              </a:rPr>
              <a:t>Eliminate duplicates</a:t>
            </a:r>
          </a:p>
        </p:txBody>
      </p:sp>
      <p:sp>
        <p:nvSpPr>
          <p:cNvPr id="38" name="Line 16"/>
          <p:cNvSpPr>
            <a:spLocks noChangeShapeType="1"/>
          </p:cNvSpPr>
          <p:nvPr/>
        </p:nvSpPr>
        <p:spPr bwMode="auto">
          <a:xfrm>
            <a:off x="5044440" y="5257800"/>
            <a:ext cx="0" cy="6096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" name="Line 17"/>
          <p:cNvSpPr>
            <a:spLocks noChangeShapeType="1"/>
          </p:cNvSpPr>
          <p:nvPr/>
        </p:nvSpPr>
        <p:spPr bwMode="auto">
          <a:xfrm>
            <a:off x="5044440" y="3886200"/>
            <a:ext cx="0" cy="7620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" name="Line 18"/>
          <p:cNvSpPr>
            <a:spLocks noChangeShapeType="1"/>
          </p:cNvSpPr>
          <p:nvPr/>
        </p:nvSpPr>
        <p:spPr bwMode="auto">
          <a:xfrm>
            <a:off x="7863840" y="5257800"/>
            <a:ext cx="0" cy="6096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" name="Line 19"/>
          <p:cNvSpPr>
            <a:spLocks noChangeShapeType="1"/>
          </p:cNvSpPr>
          <p:nvPr/>
        </p:nvSpPr>
        <p:spPr bwMode="auto">
          <a:xfrm>
            <a:off x="7863840" y="3886200"/>
            <a:ext cx="0" cy="7620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Freeform 20"/>
          <p:cNvSpPr>
            <a:spLocks/>
          </p:cNvSpPr>
          <p:nvPr/>
        </p:nvSpPr>
        <p:spPr bwMode="auto">
          <a:xfrm>
            <a:off x="5044440" y="2895600"/>
            <a:ext cx="1981200" cy="3276600"/>
          </a:xfrm>
          <a:custGeom>
            <a:avLst/>
            <a:gdLst>
              <a:gd name="T0" fmla="*/ 0 w 1248"/>
              <a:gd name="T1" fmla="*/ 2147483647 h 2064"/>
              <a:gd name="T2" fmla="*/ 0 w 1248"/>
              <a:gd name="T3" fmla="*/ 0 h 2064"/>
              <a:gd name="T4" fmla="*/ 2147483647 w 1248"/>
              <a:gd name="T5" fmla="*/ 0 h 2064"/>
              <a:gd name="T6" fmla="*/ 2147483647 w 1248"/>
              <a:gd name="T7" fmla="*/ 2147483647 h 2064"/>
              <a:gd name="T8" fmla="*/ 2147483647 w 1248"/>
              <a:gd name="T9" fmla="*/ 2147483647 h 206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48"/>
              <a:gd name="T16" fmla="*/ 0 h 2064"/>
              <a:gd name="T17" fmla="*/ 1248 w 1248"/>
              <a:gd name="T18" fmla="*/ 2064 h 206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48" h="2064">
                <a:moveTo>
                  <a:pt x="0" y="240"/>
                </a:moveTo>
                <a:lnTo>
                  <a:pt x="0" y="0"/>
                </a:lnTo>
                <a:lnTo>
                  <a:pt x="672" y="0"/>
                </a:lnTo>
                <a:lnTo>
                  <a:pt x="672" y="2064"/>
                </a:lnTo>
                <a:lnTo>
                  <a:pt x="1248" y="2064"/>
                </a:lnTo>
              </a:path>
            </a:pathLst>
          </a:cu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" name="Line 21"/>
          <p:cNvSpPr>
            <a:spLocks noChangeShapeType="1"/>
          </p:cNvSpPr>
          <p:nvPr/>
        </p:nvSpPr>
        <p:spPr bwMode="auto">
          <a:xfrm>
            <a:off x="7863840" y="2667000"/>
            <a:ext cx="0" cy="6096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392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in the Organization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little bit of buzzword bingo!</a:t>
            </a:r>
          </a:p>
        </p:txBody>
      </p:sp>
    </p:spTree>
    <p:extLst>
      <p:ext uri="{BB962C8B-B14F-4D97-AF65-F5344CB8AC3E}">
        <p14:creationId xmlns:p14="http://schemas.microsoft.com/office/powerpoint/2010/main" val="482800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7176" y="92824"/>
            <a:ext cx="9308826" cy="1325563"/>
          </a:xfrm>
        </p:spPr>
        <p:txBody>
          <a:bodyPr/>
          <a:lstStyle/>
          <a:p>
            <a:r>
              <a:rPr lang="en-US" dirty="0"/>
              <a:t>Multidimensional Data Model</a:t>
            </a:r>
            <a:endParaRPr lang="en-US" i="1" dirty="0"/>
          </a:p>
        </p:txBody>
      </p:sp>
      <p:graphicFrame>
        <p:nvGraphicFramePr>
          <p:cNvPr id="85" name="Table 84"/>
          <p:cNvGraphicFramePr>
            <a:graphicFrameLocks noGrp="1"/>
          </p:cNvGraphicFramePr>
          <p:nvPr>
            <p:extLst/>
          </p:nvPr>
        </p:nvGraphicFramePr>
        <p:xfrm>
          <a:off x="403412" y="1667933"/>
          <a:ext cx="3106969" cy="704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89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7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33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68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pid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timeid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locid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sales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  <p:sp>
        <p:nvSpPr>
          <p:cNvPr id="86" name="TextBox 85"/>
          <p:cNvSpPr txBox="1"/>
          <p:nvPr/>
        </p:nvSpPr>
        <p:spPr>
          <a:xfrm>
            <a:off x="403412" y="1248616"/>
            <a:ext cx="33149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Sales</a:t>
            </a:r>
            <a:r>
              <a:rPr lang="en-US" sz="2400" dirty="0"/>
              <a:t> </a:t>
            </a:r>
            <a:r>
              <a:rPr lang="en-US" sz="2400" b="1" dirty="0">
                <a:solidFill>
                  <a:schemeClr val="accent1"/>
                </a:solidFill>
              </a:rPr>
              <a:t>Fact Table</a:t>
            </a:r>
          </a:p>
        </p:txBody>
      </p:sp>
      <p:graphicFrame>
        <p:nvGraphicFramePr>
          <p:cNvPr id="87" name="Table 86"/>
          <p:cNvGraphicFramePr>
            <a:graphicFrameLocks noGrp="1"/>
          </p:cNvGraphicFramePr>
          <p:nvPr>
            <p:extLst/>
          </p:nvPr>
        </p:nvGraphicFramePr>
        <p:xfrm>
          <a:off x="3829533" y="1667933"/>
          <a:ext cx="4173372" cy="1306796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7616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7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65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785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6699">
                <a:tc>
                  <a:txBody>
                    <a:bodyPr/>
                    <a:lstStyle/>
                    <a:p>
                      <a:r>
                        <a:rPr lang="en-US" sz="1400" dirty="0" err="1"/>
                        <a:t>locid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country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699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Omaha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Nebraska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USA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6699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Seoul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Korea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6699"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Richmond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Virginia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USA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88" name="Table 87"/>
          <p:cNvGraphicFramePr>
            <a:graphicFrameLocks noGrp="1"/>
          </p:cNvGraphicFramePr>
          <p:nvPr>
            <p:extLst/>
          </p:nvPr>
        </p:nvGraphicFramePr>
        <p:xfrm>
          <a:off x="3829533" y="3467357"/>
          <a:ext cx="3499311" cy="12962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5929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53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28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82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4060">
                <a:tc>
                  <a:txBody>
                    <a:bodyPr/>
                    <a:lstStyle/>
                    <a:p>
                      <a:r>
                        <a:rPr lang="en-US" sz="1400" dirty="0" err="1"/>
                        <a:t>pid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pname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price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4060">
                <a:tc>
                  <a:txBody>
                    <a:bodyPr/>
                    <a:lstStyle/>
                    <a:p>
                      <a:r>
                        <a:rPr lang="en-US" sz="14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Corn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4060">
                <a:tc>
                  <a:txBody>
                    <a:bodyPr/>
                    <a:lstStyle/>
                    <a:p>
                      <a:r>
                        <a:rPr lang="en-US" sz="14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Galaxy</a:t>
                      </a:r>
                      <a:r>
                        <a:rPr lang="en-US" sz="1400" baseline="0" dirty="0"/>
                        <a:t> 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Phones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4060">
                <a:tc>
                  <a:txBody>
                    <a:bodyPr/>
                    <a:lstStyle/>
                    <a:p>
                      <a:r>
                        <a:rPr lang="en-US" sz="14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Peanuts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89" name="Table 88"/>
          <p:cNvGraphicFramePr>
            <a:graphicFrameLocks noGrp="1"/>
          </p:cNvGraphicFramePr>
          <p:nvPr>
            <p:extLst/>
          </p:nvPr>
        </p:nvGraphicFramePr>
        <p:xfrm>
          <a:off x="3829533" y="5334277"/>
          <a:ext cx="3147183" cy="1306796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0868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37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364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6699">
                <a:tc>
                  <a:txBody>
                    <a:bodyPr/>
                    <a:lstStyle/>
                    <a:p>
                      <a:r>
                        <a:rPr lang="en-US" sz="1400" dirty="0" err="1"/>
                        <a:t>timeid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699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3/30/16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Wed.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6699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3/31/16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Thu.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6699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4/1/16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Fri.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0" name="TextBox 89"/>
          <p:cNvSpPr txBox="1"/>
          <p:nvPr/>
        </p:nvSpPr>
        <p:spPr>
          <a:xfrm>
            <a:off x="3829533" y="1248616"/>
            <a:ext cx="35027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Locations</a:t>
            </a:r>
            <a:endParaRPr lang="en-US" sz="2400" b="1" dirty="0"/>
          </a:p>
        </p:txBody>
      </p:sp>
      <p:sp>
        <p:nvSpPr>
          <p:cNvPr id="91" name="TextBox 90"/>
          <p:cNvSpPr txBox="1"/>
          <p:nvPr/>
        </p:nvSpPr>
        <p:spPr>
          <a:xfrm>
            <a:off x="3829533" y="3037484"/>
            <a:ext cx="2888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Products</a:t>
            </a:r>
            <a:endParaRPr lang="en-US" sz="2400" b="1" dirty="0"/>
          </a:p>
        </p:txBody>
      </p:sp>
      <p:sp>
        <p:nvSpPr>
          <p:cNvPr id="92" name="TextBox 91"/>
          <p:cNvSpPr txBox="1"/>
          <p:nvPr/>
        </p:nvSpPr>
        <p:spPr>
          <a:xfrm>
            <a:off x="3829533" y="4911721"/>
            <a:ext cx="23737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Time</a:t>
            </a:r>
            <a:endParaRPr lang="en-US" sz="2400" b="1" dirty="0"/>
          </a:p>
        </p:txBody>
      </p:sp>
      <p:sp>
        <p:nvSpPr>
          <p:cNvPr id="93" name="Rectangle 92"/>
          <p:cNvSpPr/>
          <p:nvPr/>
        </p:nvSpPr>
        <p:spPr>
          <a:xfrm>
            <a:off x="8175845" y="1586701"/>
            <a:ext cx="2369559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Dimension </a:t>
            </a:r>
          </a:p>
          <a:p>
            <a:pPr lvl="0"/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Tables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7440706" y="3224276"/>
            <a:ext cx="4541057" cy="3416798"/>
          </a:xfrm>
        </p:spPr>
        <p:txBody>
          <a:bodyPr>
            <a:normAutofit/>
          </a:bodyPr>
          <a:lstStyle/>
          <a:p>
            <a:r>
              <a:rPr lang="en-US" sz="2000" dirty="0"/>
              <a:t>Fact Table</a:t>
            </a:r>
          </a:p>
          <a:p>
            <a:pPr lvl="1"/>
            <a:r>
              <a:rPr lang="en-US" sz="1800" dirty="0"/>
              <a:t>minimizes redundant info.</a:t>
            </a:r>
          </a:p>
          <a:p>
            <a:pPr lvl="1"/>
            <a:r>
              <a:rPr lang="en-US" sz="1800" dirty="0"/>
              <a:t>Reduces data errors</a:t>
            </a:r>
          </a:p>
          <a:p>
            <a:r>
              <a:rPr lang="en-US" sz="2000" dirty="0"/>
              <a:t>Dimensions</a:t>
            </a:r>
          </a:p>
          <a:p>
            <a:pPr lvl="1"/>
            <a:r>
              <a:rPr lang="en-US" sz="1800" dirty="0"/>
              <a:t>easy to manage and summarize</a:t>
            </a:r>
          </a:p>
          <a:p>
            <a:pPr lvl="1"/>
            <a:r>
              <a:rPr lang="en-US" sz="1800" dirty="0"/>
              <a:t>Rename: Galaxy1 </a:t>
            </a:r>
            <a:r>
              <a:rPr lang="en-US" sz="1800" dirty="0">
                <a:sym typeface="Wingdings"/>
              </a:rPr>
              <a:t> </a:t>
            </a:r>
            <a:r>
              <a:rPr lang="en-US" sz="1800" dirty="0"/>
              <a:t>Phablet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0253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Connections between table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2817634"/>
              </p:ext>
            </p:extLst>
          </p:nvPr>
        </p:nvGraphicFramePr>
        <p:xfrm>
          <a:off x="4402863" y="3977862"/>
          <a:ext cx="314388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5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89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25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585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pid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timeid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locid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sales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4580882" y="3580219"/>
            <a:ext cx="2550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Sales </a:t>
            </a:r>
            <a:r>
              <a:rPr lang="en-US" sz="2400" b="1" dirty="0"/>
              <a:t>Fact Table</a:t>
            </a: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5774433"/>
              </p:ext>
            </p:extLst>
          </p:nvPr>
        </p:nvGraphicFramePr>
        <p:xfrm>
          <a:off x="3985934" y="5630393"/>
          <a:ext cx="4502346" cy="326699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8216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8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84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41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6699">
                <a:tc>
                  <a:txBody>
                    <a:bodyPr/>
                    <a:lstStyle/>
                    <a:p>
                      <a:r>
                        <a:rPr lang="en-US" sz="1400" dirty="0" err="1"/>
                        <a:t>locid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country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6427170"/>
              </p:ext>
            </p:extLst>
          </p:nvPr>
        </p:nvGraphicFramePr>
        <p:xfrm>
          <a:off x="1873623" y="2255290"/>
          <a:ext cx="3385933" cy="3240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5736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14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71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36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4060">
                <a:tc>
                  <a:txBody>
                    <a:bodyPr/>
                    <a:lstStyle/>
                    <a:p>
                      <a:r>
                        <a:rPr lang="en-US" sz="1400" dirty="0" err="1"/>
                        <a:t>pid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pname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price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9055517"/>
              </p:ext>
            </p:extLst>
          </p:nvPr>
        </p:nvGraphicFramePr>
        <p:xfrm>
          <a:off x="6245263" y="2275727"/>
          <a:ext cx="2243018" cy="326699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7746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09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74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6699">
                <a:tc>
                  <a:txBody>
                    <a:bodyPr/>
                    <a:lstStyle/>
                    <a:p>
                      <a:r>
                        <a:rPr lang="en-US" sz="1400" dirty="0" err="1"/>
                        <a:t>timeid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5070702" y="5199917"/>
            <a:ext cx="16129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Locations</a:t>
            </a:r>
            <a:endParaRPr lang="en-US" sz="24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1868684" y="1825417"/>
            <a:ext cx="1484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Products</a:t>
            </a:r>
            <a:endParaRPr lang="en-US" sz="24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6303392" y="1876584"/>
            <a:ext cx="8659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Time</a:t>
            </a:r>
            <a:endParaRPr lang="en-US" sz="2400" b="1" dirty="0"/>
          </a:p>
        </p:txBody>
      </p:sp>
      <p:sp>
        <p:nvSpPr>
          <p:cNvPr id="23" name="Freeform 22"/>
          <p:cNvSpPr/>
          <p:nvPr/>
        </p:nvSpPr>
        <p:spPr>
          <a:xfrm>
            <a:off x="2307536" y="2592611"/>
            <a:ext cx="2348325" cy="1918888"/>
          </a:xfrm>
          <a:custGeom>
            <a:avLst/>
            <a:gdLst>
              <a:gd name="connsiteX0" fmla="*/ 1918888 w 1918888"/>
              <a:gd name="connsiteY0" fmla="*/ 1747720 h 1918888"/>
              <a:gd name="connsiteX1" fmla="*/ 1918888 w 1918888"/>
              <a:gd name="connsiteY1" fmla="*/ 1918888 h 1918888"/>
              <a:gd name="connsiteX2" fmla="*/ 0 w 1918888"/>
              <a:gd name="connsiteY2" fmla="*/ 1918888 h 1918888"/>
              <a:gd name="connsiteX3" fmla="*/ 0 w 1918888"/>
              <a:gd name="connsiteY3" fmla="*/ 0 h 1918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8888" h="1918888">
                <a:moveTo>
                  <a:pt x="1918888" y="1747720"/>
                </a:moveTo>
                <a:lnTo>
                  <a:pt x="1918888" y="1918888"/>
                </a:lnTo>
                <a:lnTo>
                  <a:pt x="0" y="1918888"/>
                </a:lnTo>
                <a:lnTo>
                  <a:pt x="0" y="0"/>
                </a:lnTo>
              </a:path>
            </a:pathLst>
          </a:cu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5423647" y="2624097"/>
            <a:ext cx="2393576" cy="1887402"/>
          </a:xfrm>
          <a:custGeom>
            <a:avLst/>
            <a:gdLst>
              <a:gd name="connsiteX0" fmla="*/ 0 w 1896366"/>
              <a:gd name="connsiteY0" fmla="*/ 1729702 h 1896366"/>
              <a:gd name="connsiteX1" fmla="*/ 0 w 1896366"/>
              <a:gd name="connsiteY1" fmla="*/ 1896366 h 1896366"/>
              <a:gd name="connsiteX2" fmla="*/ 1896366 w 1896366"/>
              <a:gd name="connsiteY2" fmla="*/ 1896366 h 1896366"/>
              <a:gd name="connsiteX3" fmla="*/ 1896366 w 1896366"/>
              <a:gd name="connsiteY3" fmla="*/ 657647 h 1896366"/>
              <a:gd name="connsiteX4" fmla="*/ 1783755 w 1896366"/>
              <a:gd name="connsiteY4" fmla="*/ 657647 h 1896366"/>
              <a:gd name="connsiteX5" fmla="*/ 1342321 w 1896366"/>
              <a:gd name="connsiteY5" fmla="*/ 657647 h 1896366"/>
              <a:gd name="connsiteX6" fmla="*/ 1342321 w 1896366"/>
              <a:gd name="connsiteY6" fmla="*/ 0 h 1896366"/>
              <a:gd name="connsiteX0" fmla="*/ 0 w 1896366"/>
              <a:gd name="connsiteY0" fmla="*/ 1729702 h 1896366"/>
              <a:gd name="connsiteX1" fmla="*/ 0 w 1896366"/>
              <a:gd name="connsiteY1" fmla="*/ 1896366 h 1896366"/>
              <a:gd name="connsiteX2" fmla="*/ 1896366 w 1896366"/>
              <a:gd name="connsiteY2" fmla="*/ 1896366 h 1896366"/>
              <a:gd name="connsiteX3" fmla="*/ 1896366 w 1896366"/>
              <a:gd name="connsiteY3" fmla="*/ 657647 h 1896366"/>
              <a:gd name="connsiteX4" fmla="*/ 1783755 w 1896366"/>
              <a:gd name="connsiteY4" fmla="*/ 657647 h 1896366"/>
              <a:gd name="connsiteX5" fmla="*/ 930376 w 1896366"/>
              <a:gd name="connsiteY5" fmla="*/ 684541 h 1896366"/>
              <a:gd name="connsiteX6" fmla="*/ 1342321 w 1896366"/>
              <a:gd name="connsiteY6" fmla="*/ 0 h 1896366"/>
              <a:gd name="connsiteX0" fmla="*/ 0 w 1896366"/>
              <a:gd name="connsiteY0" fmla="*/ 1720738 h 1887402"/>
              <a:gd name="connsiteX1" fmla="*/ 0 w 1896366"/>
              <a:gd name="connsiteY1" fmla="*/ 1887402 h 1887402"/>
              <a:gd name="connsiteX2" fmla="*/ 1896366 w 1896366"/>
              <a:gd name="connsiteY2" fmla="*/ 1887402 h 1887402"/>
              <a:gd name="connsiteX3" fmla="*/ 1896366 w 1896366"/>
              <a:gd name="connsiteY3" fmla="*/ 648683 h 1887402"/>
              <a:gd name="connsiteX4" fmla="*/ 1783755 w 1896366"/>
              <a:gd name="connsiteY4" fmla="*/ 648683 h 1887402"/>
              <a:gd name="connsiteX5" fmla="*/ 930376 w 1896366"/>
              <a:gd name="connsiteY5" fmla="*/ 675577 h 1887402"/>
              <a:gd name="connsiteX6" fmla="*/ 937479 w 1896366"/>
              <a:gd name="connsiteY6" fmla="*/ 0 h 1887402"/>
              <a:gd name="connsiteX0" fmla="*/ 0 w 1896366"/>
              <a:gd name="connsiteY0" fmla="*/ 1720738 h 1887402"/>
              <a:gd name="connsiteX1" fmla="*/ 0 w 1896366"/>
              <a:gd name="connsiteY1" fmla="*/ 1887402 h 1887402"/>
              <a:gd name="connsiteX2" fmla="*/ 1896366 w 1896366"/>
              <a:gd name="connsiteY2" fmla="*/ 1887402 h 1887402"/>
              <a:gd name="connsiteX3" fmla="*/ 1896366 w 1896366"/>
              <a:gd name="connsiteY3" fmla="*/ 648683 h 1887402"/>
              <a:gd name="connsiteX4" fmla="*/ 1783755 w 1896366"/>
              <a:gd name="connsiteY4" fmla="*/ 648683 h 1887402"/>
              <a:gd name="connsiteX5" fmla="*/ 923273 w 1896366"/>
              <a:gd name="connsiteY5" fmla="*/ 657647 h 1887402"/>
              <a:gd name="connsiteX6" fmla="*/ 937479 w 1896366"/>
              <a:gd name="connsiteY6" fmla="*/ 0 h 1887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96366" h="1887402">
                <a:moveTo>
                  <a:pt x="0" y="1720738"/>
                </a:moveTo>
                <a:lnTo>
                  <a:pt x="0" y="1887402"/>
                </a:lnTo>
                <a:lnTo>
                  <a:pt x="1896366" y="1887402"/>
                </a:lnTo>
                <a:lnTo>
                  <a:pt x="1896366" y="648683"/>
                </a:lnTo>
                <a:lnTo>
                  <a:pt x="1783755" y="648683"/>
                </a:lnTo>
                <a:lnTo>
                  <a:pt x="923273" y="657647"/>
                </a:lnTo>
                <a:cubicBezTo>
                  <a:pt x="923273" y="438431"/>
                  <a:pt x="937479" y="219216"/>
                  <a:pt x="937479" y="0"/>
                </a:cubicBezTo>
              </a:path>
            </a:pathLst>
          </a:cu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>
            <a:off x="4308307" y="4348701"/>
            <a:ext cx="2013444" cy="1270091"/>
          </a:xfrm>
          <a:custGeom>
            <a:avLst/>
            <a:gdLst>
              <a:gd name="connsiteX0" fmla="*/ 1667107 w 1667107"/>
              <a:gd name="connsiteY0" fmla="*/ 0 h 1276814"/>
              <a:gd name="connsiteX1" fmla="*/ 1667107 w 1667107"/>
              <a:gd name="connsiteY1" fmla="*/ 819614 h 1276814"/>
              <a:gd name="connsiteX2" fmla="*/ 0 w 1667107"/>
              <a:gd name="connsiteY2" fmla="*/ 819614 h 1276814"/>
              <a:gd name="connsiteX3" fmla="*/ 0 w 1667107"/>
              <a:gd name="connsiteY3" fmla="*/ 897673 h 1276814"/>
              <a:gd name="connsiteX4" fmla="*/ 0 w 1667107"/>
              <a:gd name="connsiteY4" fmla="*/ 1276814 h 1276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67107" h="1276814">
                <a:moveTo>
                  <a:pt x="1667107" y="0"/>
                </a:moveTo>
                <a:lnTo>
                  <a:pt x="1667107" y="819614"/>
                </a:lnTo>
                <a:lnTo>
                  <a:pt x="0" y="819614"/>
                </a:lnTo>
                <a:lnTo>
                  <a:pt x="0" y="897673"/>
                </a:lnTo>
                <a:lnTo>
                  <a:pt x="0" y="1276814"/>
                </a:lnTo>
              </a:path>
            </a:pathLst>
          </a:cu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8153960" y="3931743"/>
            <a:ext cx="32544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How do we do analysis?</a:t>
            </a:r>
          </a:p>
          <a:p>
            <a:pPr lvl="1"/>
            <a:r>
              <a:rPr lang="en-US" sz="1600" b="1" dirty="0"/>
              <a:t>Joins!!!!!</a:t>
            </a:r>
          </a:p>
          <a:p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A81932-41D7-4F02-818B-C76E3D30618A}"/>
              </a:ext>
            </a:extLst>
          </p:cNvPr>
          <p:cNvSpPr txBox="1"/>
          <p:nvPr/>
        </p:nvSpPr>
        <p:spPr>
          <a:xfrm>
            <a:off x="218232" y="6237898"/>
            <a:ext cx="10046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Trivia: This approach is sometimes called a “star schema” because drawing resembles a star with our fact table at the center, and other tables at the points.</a:t>
            </a:r>
          </a:p>
        </p:txBody>
      </p:sp>
    </p:spTree>
    <p:extLst>
      <p:ext uri="{BB962C8B-B14F-4D97-AF65-F5344CB8AC3E}">
        <p14:creationId xmlns:p14="http://schemas.microsoft.com/office/powerpoint/2010/main" val="2032817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Joins!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1851" y="4566401"/>
            <a:ext cx="10515600" cy="1500187"/>
          </a:xfrm>
        </p:spPr>
        <p:txBody>
          <a:bodyPr/>
          <a:lstStyle/>
          <a:p>
            <a:r>
              <a:rPr lang="en-US" dirty="0"/>
              <a:t>Bringing tables together </a:t>
            </a:r>
            <a:r>
              <a:rPr lang="en-US"/>
              <a:t>for decades.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106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2_Office Theme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D9615F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  <a:extLst>
    <a:ext uri="{05A4C25C-085E-4340-85A3-A5531E510DB2}">
      <thm15:themeFamily xmlns:thm15="http://schemas.microsoft.com/office/thememl/2012/main" name="ds100template" id="{3FE8F141-A9AE-1C42-89F6-14DD072DA360}" vid="{28E99920-B6A5-B44B-8849-CDA2E657974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26234</TotalTime>
  <Words>2952</Words>
  <Application>Microsoft Office PowerPoint</Application>
  <PresentationFormat>Widescreen</PresentationFormat>
  <Paragraphs>1343</Paragraphs>
  <Slides>39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57" baseType="lpstr">
      <vt:lpstr>ＭＳ Ｐゴシック</vt:lpstr>
      <vt:lpstr>Arial</vt:lpstr>
      <vt:lpstr>Book Antiqua</vt:lpstr>
      <vt:lpstr>Calibri</vt:lpstr>
      <vt:lpstr>Century Gothic</vt:lpstr>
      <vt:lpstr>Helvetica Neue</vt:lpstr>
      <vt:lpstr>Helvetica Neue Light</vt:lpstr>
      <vt:lpstr>Helvetica Neue Regular</vt:lpstr>
      <vt:lpstr>Lucida Console</vt:lpstr>
      <vt:lpstr>Lucida Sans Typewriter</vt:lpstr>
      <vt:lpstr>Mangal</vt:lpstr>
      <vt:lpstr>Monaco</vt:lpstr>
      <vt:lpstr>Osaka</vt:lpstr>
      <vt:lpstr>Tahoma</vt:lpstr>
      <vt:lpstr>Times</vt:lpstr>
      <vt:lpstr>Times New Roman</vt:lpstr>
      <vt:lpstr>Wingdings</vt:lpstr>
      <vt:lpstr>2_Office Theme</vt:lpstr>
      <vt:lpstr>PowerPoint Presentation</vt:lpstr>
      <vt:lpstr>Previously …</vt:lpstr>
      <vt:lpstr>Database Management Systems</vt:lpstr>
      <vt:lpstr>Physical Data Independence</vt:lpstr>
      <vt:lpstr>Conceptual SQL Evaluation</vt:lpstr>
      <vt:lpstr>Data in the Organization</vt:lpstr>
      <vt:lpstr>Multidimensional Data Model</vt:lpstr>
      <vt:lpstr>Connections between table</vt:lpstr>
      <vt:lpstr>Joins!</vt:lpstr>
      <vt:lpstr>Joins</vt:lpstr>
      <vt:lpstr>The Cartesian Product (×)</vt:lpstr>
      <vt:lpstr>The Cartesian Product in SQL</vt:lpstr>
      <vt:lpstr>Joining Sailors and Reservations</vt:lpstr>
      <vt:lpstr>Relational Algebra</vt:lpstr>
      <vt:lpstr>Joining Sailors and Reservations in SQL</vt:lpstr>
      <vt:lpstr>Joining Sailors and Reservations in SQL</vt:lpstr>
      <vt:lpstr>Physical Data Independence</vt:lpstr>
      <vt:lpstr>Range Variables and AS</vt:lpstr>
      <vt:lpstr>Range Variables and AS</vt:lpstr>
      <vt:lpstr>Nonequi Joins</vt:lpstr>
      <vt:lpstr>Inner/Natural Joins</vt:lpstr>
      <vt:lpstr>Join Variants</vt:lpstr>
      <vt:lpstr>Left Join</vt:lpstr>
      <vt:lpstr>SELECT s.sid, s.sname, r.bid  FROM Sailors2 s LEFT OUTER JOIN Reserves2 r  ON s.sid = r.sid;</vt:lpstr>
      <vt:lpstr>Left Join                    vs. Left Outer Join</vt:lpstr>
      <vt:lpstr>Right Join</vt:lpstr>
      <vt:lpstr>SELECT r.sid, b.bid, b.bname  FROM Reserves2 r RIGHT OUTER JOIN Boats2 b  ON r.bid = b.bid;</vt:lpstr>
      <vt:lpstr>Full Outer Join</vt:lpstr>
      <vt:lpstr>SELECT r.sid, b.bid, b.bname  FROM Reserves3 r FULL JOIN Boats2 b  ON r.bid = b.bid</vt:lpstr>
      <vt:lpstr>Brief Detour: Null Values</vt:lpstr>
      <vt:lpstr>NULL in the WHERE clause</vt:lpstr>
      <vt:lpstr>NULL in comparators</vt:lpstr>
      <vt:lpstr>Explicit NULL Checks</vt:lpstr>
      <vt:lpstr>NULL in Boolean Logic</vt:lpstr>
      <vt:lpstr>NULL and Aggregation</vt:lpstr>
      <vt:lpstr>NULL and Aggregation</vt:lpstr>
      <vt:lpstr>NULLs: Summary</vt:lpstr>
      <vt:lpstr>PowerPoint Presentation</vt:lpstr>
      <vt:lpstr>More Advanced SQL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DS100 Principles and Techniques of Data Science TA Info Session</dc:title>
  <dc:creator>Joseph Gonzalez</dc:creator>
  <cp:lastModifiedBy>hug</cp:lastModifiedBy>
  <cp:revision>662</cp:revision>
  <cp:lastPrinted>2017-10-17T17:21:53Z</cp:lastPrinted>
  <dcterms:created xsi:type="dcterms:W3CDTF">2016-10-21T21:56:42Z</dcterms:created>
  <dcterms:modified xsi:type="dcterms:W3CDTF">2018-11-08T20:40:55Z</dcterms:modified>
</cp:coreProperties>
</file>

<file path=docProps/thumbnail.jpeg>
</file>